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9" r:id="rId5"/>
    <p:sldId id="365" r:id="rId6"/>
    <p:sldId id="366" r:id="rId7"/>
    <p:sldId id="332" r:id="rId8"/>
    <p:sldId id="354" r:id="rId9"/>
    <p:sldId id="357" r:id="rId10"/>
    <p:sldId id="344" r:id="rId11"/>
    <p:sldId id="364" r:id="rId12"/>
    <p:sldId id="363" r:id="rId13"/>
    <p:sldId id="345" r:id="rId14"/>
    <p:sldId id="358" r:id="rId15"/>
    <p:sldId id="359" r:id="rId16"/>
    <p:sldId id="361" r:id="rId17"/>
    <p:sldId id="362" r:id="rId18"/>
    <p:sldId id="346" r:id="rId19"/>
    <p:sldId id="287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FC9"/>
    <a:srgbClr val="A6CEAD"/>
    <a:srgbClr val="DDD9BC"/>
    <a:srgbClr val="BDDDBB"/>
    <a:srgbClr val="C6E0C4"/>
    <a:srgbClr val="B8D5AE"/>
    <a:srgbClr val="EBF5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6" y="-8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Pictures\genesis_abe2_1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1266" y="3553500"/>
            <a:ext cx="6595534" cy="4104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cap="all" spc="600" baseline="0">
                <a:solidFill>
                  <a:srgbClr val="C1EFC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02/02/2014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1EFC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rgbClr val="C1EFC9"/>
                </a:solidFill>
              </a:defRPr>
            </a:lvl1pPr>
            <a:lvl2pPr>
              <a:defRPr>
                <a:solidFill>
                  <a:srgbClr val="C1EFC9"/>
                </a:solidFill>
              </a:defRPr>
            </a:lvl2pPr>
            <a:lvl3pPr>
              <a:defRPr>
                <a:solidFill>
                  <a:srgbClr val="C1EFC9"/>
                </a:solidFill>
              </a:defRPr>
            </a:lvl3pPr>
            <a:lvl4pPr>
              <a:defRPr>
                <a:solidFill>
                  <a:srgbClr val="C1EFC9"/>
                </a:solidFill>
              </a:defRPr>
            </a:lvl4pPr>
            <a:lvl5pPr>
              <a:defRPr>
                <a:solidFill>
                  <a:srgbClr val="C1EFC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02/02/2014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-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2769"/>
            <a:ext cx="8229600" cy="4051854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rgbClr val="C1EFC9"/>
                </a:solidFill>
              </a:defRPr>
            </a:lvl1pPr>
            <a:lvl2pPr>
              <a:defRPr sz="3200">
                <a:solidFill>
                  <a:srgbClr val="DDD9BC"/>
                </a:solidFill>
              </a:defRPr>
            </a:lvl2pPr>
            <a:lvl3pPr>
              <a:defRPr>
                <a:solidFill>
                  <a:srgbClr val="DDD9BC"/>
                </a:solidFill>
              </a:defRPr>
            </a:lvl3pPr>
            <a:lvl4pPr>
              <a:defRPr>
                <a:solidFill>
                  <a:srgbClr val="DDD9BC"/>
                </a:solidFill>
              </a:defRPr>
            </a:lvl4pPr>
            <a:lvl5pPr>
              <a:defRPr>
                <a:solidFill>
                  <a:srgbClr val="DDD9B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068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469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Pictures\genesis_blank2_13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02/02/2014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9" r:id="rId3"/>
    <p:sldLayoutId id="2147493458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C1EFC9"/>
          </a:solidFill>
          <a:latin typeface="Trend Sans One"/>
          <a:ea typeface="+mj-ea"/>
          <a:cs typeface="Trend Sans On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C1EFC9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C1EFC9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C1EFC9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C1EFC9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C1EFC9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4148" y="4024568"/>
            <a:ext cx="8673383" cy="1309149"/>
          </a:xfrm>
        </p:spPr>
        <p:txBody>
          <a:bodyPr>
            <a:normAutofit/>
          </a:bodyPr>
          <a:lstStyle/>
          <a:p>
            <a:r>
              <a:rPr lang="en-US" dirty="0" smtClean="0"/>
              <a:t>Abraham: Growing into greatness</a:t>
            </a:r>
          </a:p>
          <a:p>
            <a:r>
              <a:rPr lang="en-US" dirty="0" smtClean="0"/>
              <a:t>Chapter 22</a:t>
            </a:r>
          </a:p>
        </p:txBody>
      </p:sp>
    </p:spTree>
    <p:extLst>
      <p:ext uri="{BB962C8B-B14F-4D97-AF65-F5344CB8AC3E}">
        <p14:creationId xmlns:p14="http://schemas.microsoft.com/office/powerpoint/2010/main" xmlns="" val="988449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63746" y="0"/>
            <a:ext cx="4094360" cy="5078413"/>
          </a:xfrm>
        </p:spPr>
      </p:pic>
    </p:spTree>
    <p:extLst>
      <p:ext uri="{BB962C8B-B14F-4D97-AF65-F5344CB8AC3E}">
        <p14:creationId xmlns:p14="http://schemas.microsoft.com/office/powerpoint/2010/main" xmlns="" val="112855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4148" y="4024568"/>
            <a:ext cx="8673383" cy="1309149"/>
          </a:xfrm>
        </p:spPr>
        <p:txBody>
          <a:bodyPr>
            <a:normAutofit/>
          </a:bodyPr>
          <a:lstStyle/>
          <a:p>
            <a:r>
              <a:rPr lang="en-US" dirty="0" smtClean="0"/>
              <a:t>Abraham: Growing into greatness</a:t>
            </a:r>
          </a:p>
          <a:p>
            <a:r>
              <a:rPr lang="en-US" dirty="0" smtClean="0"/>
              <a:t>Chapter 22</a:t>
            </a:r>
          </a:p>
        </p:txBody>
      </p:sp>
    </p:spTree>
    <p:extLst>
      <p:ext uri="{BB962C8B-B14F-4D97-AF65-F5344CB8AC3E}">
        <p14:creationId xmlns:p14="http://schemas.microsoft.com/office/powerpoint/2010/main" xmlns="" val="242177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requires testing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/>
              <a:t>t</a:t>
            </a:r>
            <a:r>
              <a:rPr lang="en-US" sz="3600" dirty="0" smtClean="0"/>
              <a:t>esting shows our faith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2288"/>
            <a:ext cx="8229600" cy="287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 Peter 1:6–7</a:t>
            </a:r>
            <a:r>
              <a:rPr lang="en-US" dirty="0"/>
              <a:t> </a:t>
            </a:r>
          </a:p>
          <a:p>
            <a:r>
              <a:rPr lang="en-US" dirty="0" smtClean="0"/>
              <a:t>This </a:t>
            </a:r>
            <a:r>
              <a:rPr lang="en-US" dirty="0"/>
              <a:t>brings you great joy, although you may have to suffer for a short time in various </a:t>
            </a:r>
            <a:r>
              <a:rPr lang="en-US" dirty="0" smtClean="0"/>
              <a:t>trials. Such </a:t>
            </a:r>
            <a:r>
              <a:rPr lang="en-US" dirty="0"/>
              <a:t>trials show the proven character of your </a:t>
            </a:r>
            <a:r>
              <a:rPr lang="en-US" dirty="0" smtClean="0"/>
              <a:t>faith....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088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requires testing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/>
              <a:t>t</a:t>
            </a:r>
            <a:r>
              <a:rPr lang="en-US" sz="3600" dirty="0" smtClean="0"/>
              <a:t>esting shows our faith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testing grows our faith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0260" y="2463888"/>
            <a:ext cx="8916045" cy="2771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James 1:2–4</a:t>
            </a:r>
            <a:r>
              <a:rPr lang="en-US" dirty="0"/>
              <a:t> </a:t>
            </a:r>
          </a:p>
          <a:p>
            <a:r>
              <a:rPr lang="en-US" dirty="0" smtClean="0"/>
              <a:t>Consider </a:t>
            </a:r>
            <a:r>
              <a:rPr lang="en-US" dirty="0"/>
              <a:t>it all joy, my brethren, when you encounter various trials</a:t>
            </a:r>
            <a:r>
              <a:rPr lang="en-US" dirty="0" smtClean="0"/>
              <a:t>, </a:t>
            </a:r>
            <a:r>
              <a:rPr lang="en-US" dirty="0"/>
              <a:t>knowing that the testing of your faith produces endurance</a:t>
            </a:r>
            <a:r>
              <a:rPr lang="en-US" dirty="0" smtClean="0"/>
              <a:t>. </a:t>
            </a:r>
            <a:r>
              <a:rPr lang="en-US" dirty="0"/>
              <a:t>And let endurance have </a:t>
            </a:r>
            <a:r>
              <a:rPr lang="en-US" i="1" dirty="0"/>
              <a:t>its</a:t>
            </a:r>
            <a:r>
              <a:rPr lang="en-US" dirty="0"/>
              <a:t> perfect result, so that you may be perfect and complete, lacking in nothing.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906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requires testing 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7621" y="1584706"/>
            <a:ext cx="8206397" cy="2868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Exodus 13:2</a:t>
            </a:r>
            <a:r>
              <a:rPr lang="en-US" sz="3600" dirty="0"/>
              <a:t> </a:t>
            </a:r>
          </a:p>
          <a:p>
            <a:r>
              <a:rPr lang="en-US" sz="3600" dirty="0" smtClean="0"/>
              <a:t>“</a:t>
            </a:r>
            <a:r>
              <a:rPr lang="en-US" sz="3600" dirty="0"/>
              <a:t>Sanctify to Me every firstborn, the first offspring of every womb among the sons of Israel, both of man and beast; it belongs to Me.”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020675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demands obedience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7015"/>
            <a:ext cx="8229600" cy="3639453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immediate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unwavering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in hope</a:t>
            </a:r>
          </a:p>
        </p:txBody>
      </p:sp>
    </p:spTree>
    <p:extLst>
      <p:ext uri="{BB962C8B-B14F-4D97-AF65-F5344CB8AC3E}">
        <p14:creationId xmlns:p14="http://schemas.microsoft.com/office/powerpoint/2010/main" xmlns="" val="58849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demands obedience 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7955" y="1291640"/>
            <a:ext cx="8916045" cy="3851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Hebrews 11:17–19</a:t>
            </a:r>
            <a:r>
              <a:rPr lang="en-US" dirty="0"/>
              <a:t> </a:t>
            </a:r>
          </a:p>
          <a:p>
            <a:r>
              <a:rPr lang="en-US" dirty="0" smtClean="0"/>
              <a:t>By </a:t>
            </a:r>
            <a:r>
              <a:rPr lang="en-US" dirty="0"/>
              <a:t>faith Abraham, when he was tested, offered up Isaac. He had received the promises, yet he was ready to offer up his only son. </a:t>
            </a:r>
            <a:r>
              <a:rPr lang="en-US" dirty="0" smtClean="0"/>
              <a:t>God </a:t>
            </a:r>
            <a:r>
              <a:rPr lang="en-US" dirty="0"/>
              <a:t>had told him, “</a:t>
            </a:r>
            <a:r>
              <a:rPr lang="en-US" i="1" dirty="0"/>
              <a:t>Through Isaac descendants will carry on your name</a:t>
            </a:r>
            <a:r>
              <a:rPr lang="en-US" dirty="0"/>
              <a:t>,” </a:t>
            </a:r>
            <a:r>
              <a:rPr lang="en-US" dirty="0" smtClean="0"/>
              <a:t>and </a:t>
            </a:r>
            <a:r>
              <a:rPr lang="en-US" dirty="0"/>
              <a:t>he reasoned that God could even raise him from the </a:t>
            </a:r>
            <a:r>
              <a:rPr lang="en-US" dirty="0" smtClean="0"/>
              <a:t>dead....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249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Growing into greatness demands obedience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7015"/>
            <a:ext cx="8229600" cy="3639453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immediate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unwavering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in hope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His obedience was </a:t>
            </a:r>
            <a:r>
              <a:rPr lang="en-US" sz="3600" u="sng" dirty="0" smtClean="0"/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xmlns="" val="4238277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great obedience receives perfect provision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225"/>
            <a:ext cx="8229600" cy="1660681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for Himself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a substitute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7955" y="3082572"/>
            <a:ext cx="8916045" cy="2152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 Peter 2:24</a:t>
            </a:r>
            <a:r>
              <a:rPr lang="en-US" dirty="0"/>
              <a:t> </a:t>
            </a:r>
          </a:p>
          <a:p>
            <a:r>
              <a:rPr lang="en-US" dirty="0" smtClean="0"/>
              <a:t>...He </a:t>
            </a:r>
            <a:r>
              <a:rPr lang="en-US" dirty="0"/>
              <a:t>Himself bore our sins in His body on the </a:t>
            </a:r>
            <a:r>
              <a:rPr lang="en-US" dirty="0" smtClean="0"/>
              <a:t>cross...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49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great obedience receives perfect provision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225"/>
            <a:ext cx="8229600" cy="1606411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for Himself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a substitute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38811" y="2702678"/>
            <a:ext cx="8694873" cy="2423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1 Peter 1:18–19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...you were redeemed...with precious blood, as of a lamb unblemished and spotless, the blood of Christ.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030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great obedience receives perfect provision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226"/>
            <a:ext cx="8229600" cy="172580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for Himself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God provides a substitute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7955" y="2702677"/>
            <a:ext cx="8916045" cy="2532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Romans </a:t>
            </a:r>
            <a:r>
              <a:rPr lang="en-US" b="1" dirty="0"/>
              <a:t>8:32</a:t>
            </a:r>
            <a:r>
              <a:rPr lang="en-US" dirty="0"/>
              <a:t> </a:t>
            </a:r>
          </a:p>
          <a:p>
            <a:r>
              <a:rPr lang="en-US" dirty="0" smtClean="0"/>
              <a:t>He </a:t>
            </a:r>
            <a:r>
              <a:rPr lang="en-US" dirty="0"/>
              <a:t>who did not spare His own Son, but delivered Him over for us all, how will He not also with Him freely give us all things?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030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great obedience receives perfect provision</a:t>
            </a:r>
            <a:endParaRPr lang="en-US" sz="36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38811" y="1856056"/>
            <a:ext cx="8705729" cy="2434644"/>
          </a:xfrm>
        </p:spPr>
        <p:txBody>
          <a:bodyPr>
            <a:normAutofit/>
          </a:bodyPr>
          <a:lstStyle/>
          <a:p>
            <a:r>
              <a:rPr lang="en-US" b="1" dirty="0" smtClean="0"/>
              <a:t>Edmund </a:t>
            </a:r>
            <a:r>
              <a:rPr lang="en-US" b="1" dirty="0" err="1" smtClean="0"/>
              <a:t>Clowney</a:t>
            </a:r>
            <a:endParaRPr lang="en-US" b="1" dirty="0" smtClean="0"/>
          </a:p>
          <a:p>
            <a:r>
              <a:rPr lang="en-US" dirty="0" smtClean="0"/>
              <a:t>“</a:t>
            </a:r>
            <a:r>
              <a:rPr lang="en-US" dirty="0"/>
              <a:t>And when the ultimate beloved child cried, ‘My God, My God why hast thou forsaken me,’ the Father paid the price in His silence.” </a:t>
            </a:r>
          </a:p>
        </p:txBody>
      </p:sp>
    </p:spTree>
    <p:extLst>
      <p:ext uri="{BB962C8B-B14F-4D97-AF65-F5344CB8AC3E}">
        <p14:creationId xmlns:p14="http://schemas.microsoft.com/office/powerpoint/2010/main" xmlns="" val="8889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great obedience receives perfect provision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840622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05979"/>
            <a:ext cx="8684018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perfect provision inspires greater worship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2139"/>
            <a:ext cx="8229600" cy="357432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“In the mount of the Lord </a:t>
            </a:r>
          </a:p>
          <a:p>
            <a:pPr algn="ctr"/>
            <a:r>
              <a:rPr lang="en-US" sz="3600" dirty="0" smtClean="0"/>
              <a:t>it will be seen”</a:t>
            </a:r>
          </a:p>
        </p:txBody>
      </p:sp>
    </p:spTree>
    <p:extLst>
      <p:ext uri="{BB962C8B-B14F-4D97-AF65-F5344CB8AC3E}">
        <p14:creationId xmlns:p14="http://schemas.microsoft.com/office/powerpoint/2010/main" xmlns="" val="58849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31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Sermon Audio, video and Notes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889"/>
            <a:ext cx="8686800" cy="418474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b="1" dirty="0" smtClean="0"/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Church			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@</a:t>
            </a:r>
            <a:r>
              <a:rPr lang="en-US" sz="2800" dirty="0" err="1" smtClean="0">
                <a:latin typeface="Aller Light"/>
                <a:cs typeface="Aller Light"/>
              </a:rPr>
              <a:t>briangfisher</a:t>
            </a:r>
            <a:endParaRPr lang="en-US" sz="2800" dirty="0" smtClean="0">
              <a:latin typeface="Aller Light"/>
              <a:cs typeface="Aller Light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Texas App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i="1" dirty="0" smtClean="0"/>
          </a:p>
        </p:txBody>
      </p:sp>
      <p:pic>
        <p:nvPicPr>
          <p:cNvPr id="9" name="Picture 8" descr="tweet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8825" y="2054975"/>
            <a:ext cx="542557" cy="493061"/>
          </a:xfrm>
          <a:prstGeom prst="rect">
            <a:avLst/>
          </a:prstGeom>
        </p:spPr>
      </p:pic>
      <p:pic>
        <p:nvPicPr>
          <p:cNvPr id="10" name="Picture 9" descr="meg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0999" y="1067478"/>
            <a:ext cx="363515" cy="612590"/>
          </a:xfrm>
          <a:prstGeom prst="rect">
            <a:avLst/>
          </a:prstGeom>
        </p:spPr>
      </p:pic>
      <p:pic>
        <p:nvPicPr>
          <p:cNvPr id="4" name="Picture 3" descr="Grace_Bible_--_Texas_for_iPhone__iPod_touch__and_iPad_on_the_iTunes_App_Store.pn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74" b="99457" l="1622" r="983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587" y="2835045"/>
            <a:ext cx="718983" cy="71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498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sis_ab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genesis_abe_TEMPLATE.potm</Template>
  <TotalTime>30082</TotalTime>
  <Words>413</Words>
  <Application>Microsoft Office PowerPoint</Application>
  <PresentationFormat>On-screen Show (16:9)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genesis_abe_TEMPLATE</vt:lpstr>
      <vt:lpstr>Slide 1</vt:lpstr>
      <vt:lpstr>Slide 2</vt:lpstr>
      <vt:lpstr>Slide 3</vt:lpstr>
      <vt:lpstr>Growing into greatness requires testing </vt:lpstr>
      <vt:lpstr>Growing into greatness requires testing </vt:lpstr>
      <vt:lpstr>Growing into greatness requires testing </vt:lpstr>
      <vt:lpstr>Growing into greatness demands obedience </vt:lpstr>
      <vt:lpstr>Growing into greatness demands obedience </vt:lpstr>
      <vt:lpstr>Growing into greatness demands obedience </vt:lpstr>
      <vt:lpstr>great obedience receives perfect provision</vt:lpstr>
      <vt:lpstr>great obedience receives perfect provision</vt:lpstr>
      <vt:lpstr>great obedience receives perfect provision</vt:lpstr>
      <vt:lpstr>great obedience receives perfect provision</vt:lpstr>
      <vt:lpstr>great obedience receives perfect provision</vt:lpstr>
      <vt:lpstr>perfect provision inspires greater worship</vt:lpstr>
      <vt:lpstr>Sermon Audio, video and Notes</vt:lpstr>
    </vt:vector>
  </TitlesOfParts>
  <Company>Grace Bible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Abraham: Growing Into Greatness</dc:title>
  <dc:creator>Brian Fisher</dc:creator>
  <cp:lastModifiedBy>Gary Petersen</cp:lastModifiedBy>
  <cp:revision>215</cp:revision>
  <dcterms:created xsi:type="dcterms:W3CDTF">2010-04-12T23:12:02Z</dcterms:created>
  <dcterms:modified xsi:type="dcterms:W3CDTF">2014-02-02T22:56:36Z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