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sldIdLst>
    <p:sldId id="288" r:id="rId5"/>
    <p:sldId id="321" r:id="rId6"/>
    <p:sldId id="326" r:id="rId7"/>
    <p:sldId id="318" r:id="rId8"/>
    <p:sldId id="322" r:id="rId9"/>
    <p:sldId id="323" r:id="rId10"/>
    <p:sldId id="324" r:id="rId11"/>
    <p:sldId id="327" r:id="rId12"/>
    <p:sldId id="305" r:id="rId13"/>
    <p:sldId id="333" r:id="rId14"/>
    <p:sldId id="330" r:id="rId15"/>
    <p:sldId id="328" r:id="rId16"/>
    <p:sldId id="334" r:id="rId17"/>
    <p:sldId id="306" r:id="rId18"/>
    <p:sldId id="331" r:id="rId19"/>
    <p:sldId id="311" r:id="rId20"/>
    <p:sldId id="332" r:id="rId2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04A7B"/>
    <a:srgbClr val="633A28"/>
    <a:srgbClr val="FEFCE3"/>
    <a:srgbClr val="FCD5B5"/>
    <a:srgbClr val="632523"/>
    <a:srgbClr val="C1EFC9"/>
    <a:srgbClr val="A6CEAD"/>
    <a:srgbClr val="DDD9BC"/>
    <a:srgbClr val="BDDDBB"/>
    <a:srgbClr val="C6E0C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252" autoAdjust="0"/>
    <p:restoredTop sz="94660"/>
  </p:normalViewPr>
  <p:slideViewPr>
    <p:cSldViewPr snapToGrid="0" snapToObjects="1">
      <p:cViewPr>
        <p:scale>
          <a:sx n="100" d="100"/>
          <a:sy n="100" d="100"/>
        </p:scale>
        <p:origin x="-396" y="-762"/>
      </p:cViewPr>
      <p:guideLst>
        <p:guide orient="horz" pos="1620"/>
        <p:guide pos="2880"/>
      </p:guideLst>
    </p:cSldViewPr>
  </p:slideViewPr>
  <p:notesTextViewPr>
    <p:cViewPr>
      <p:scale>
        <a:sx n="100" d="100"/>
        <a:sy n="100" d="100"/>
      </p:scale>
      <p:origin x="0" y="0"/>
    </p:cViewPr>
  </p:notesTextViewPr>
  <p:sorterViewPr>
    <p:cViewPr>
      <p:scale>
        <a:sx n="149" d="100"/>
        <a:sy n="149"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2">
            <a:lumMod val="75000"/>
          </a:schemeClr>
        </a:solidFill>
        <a:effectLst/>
      </p:bgPr>
    </p:bg>
    <p:spTree>
      <p:nvGrpSpPr>
        <p:cNvPr id="1" name=""/>
        <p:cNvGrpSpPr/>
        <p:nvPr/>
      </p:nvGrpSpPr>
      <p:grpSpPr>
        <a:xfrm>
          <a:off x="0" y="0"/>
          <a:ext cx="0" cy="0"/>
          <a:chOff x="0" y="0"/>
          <a:chExt cx="0" cy="0"/>
        </a:xfrm>
      </p:grpSpPr>
      <p:pic>
        <p:nvPicPr>
          <p:cNvPr id="2050" name="Picture 2" descr="D:\Users\Gary\Pictures\gen-may4-title.jpg"/>
          <p:cNvPicPr>
            <a:picLocks noChangeAspect="1" noChangeArrowheads="1"/>
          </p:cNvPicPr>
          <p:nvPr userDrawn="1"/>
        </p:nvPicPr>
        <p:blipFill>
          <a:blip r:embed="rId2"/>
          <a:srcRect/>
          <a:stretch>
            <a:fillRect/>
          </a:stretch>
        </p:blipFill>
        <p:spPr bwMode="auto">
          <a:xfrm>
            <a:off x="3174" y="0"/>
            <a:ext cx="9142967" cy="5143500"/>
          </a:xfrm>
          <a:prstGeom prst="rect">
            <a:avLst/>
          </a:prstGeom>
          <a:noFill/>
        </p:spPr>
      </p:pic>
      <p:sp>
        <p:nvSpPr>
          <p:cNvPr id="3" name="Subtitle 2"/>
          <p:cNvSpPr>
            <a:spLocks noGrp="1"/>
          </p:cNvSpPr>
          <p:nvPr>
            <p:ph type="subTitle" idx="1"/>
          </p:nvPr>
        </p:nvSpPr>
        <p:spPr>
          <a:xfrm>
            <a:off x="2091266" y="3553500"/>
            <a:ext cx="6595534" cy="410440"/>
          </a:xfrm>
        </p:spPr>
        <p:txBody>
          <a:bodyPr anchor="ctr">
            <a:normAutofit/>
          </a:bodyPr>
          <a:lstStyle>
            <a:lvl1pPr marL="0" indent="0" algn="r">
              <a:buNone/>
              <a:defRPr sz="2000" cap="all" spc="600" baseline="0">
                <a:solidFill>
                  <a:srgbClr val="604A7B"/>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ACDB3CC-F982-40F9-8DD6-BCC9AFBF44BD}" type="datetime1">
              <a:rPr lang="en-US" smtClean="0"/>
              <a:pPr/>
              <a:t>05/04/2014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88E988-FB04-AB4E-BE5A-59F242AF7F7A}" type="slidenum">
              <a:rPr lang="en-US" smtClean="0"/>
              <a:pPr/>
              <a:t>‹#›</a:t>
            </a:fld>
            <a:endParaRPr lang="en-US"/>
          </a:p>
        </p:txBody>
      </p:sp>
    </p:spTree>
    <p:extLst>
      <p:ext uri="{BB962C8B-B14F-4D97-AF65-F5344CB8AC3E}">
        <p14:creationId xmlns:p14="http://schemas.microsoft.com/office/powerpoint/2010/main" xmlns=""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04A7B"/>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0" indent="0">
              <a:buNone/>
              <a:defRPr>
                <a:solidFill>
                  <a:srgbClr val="604A7B"/>
                </a:solidFill>
              </a:defRPr>
            </a:lvl1pPr>
            <a:lvl2pPr>
              <a:defRPr>
                <a:solidFill>
                  <a:srgbClr val="604A7B"/>
                </a:solidFill>
              </a:defRPr>
            </a:lvl2pPr>
            <a:lvl3pPr>
              <a:defRPr>
                <a:solidFill>
                  <a:srgbClr val="604A7B"/>
                </a:solidFill>
              </a:defRPr>
            </a:lvl3pPr>
            <a:lvl4pPr>
              <a:defRPr>
                <a:solidFill>
                  <a:srgbClr val="604A7B"/>
                </a:solidFill>
              </a:defRPr>
            </a:lvl4pPr>
            <a:lvl5pPr>
              <a:defRPr>
                <a:solidFill>
                  <a:srgbClr val="604A7B"/>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8C2560D-EC28-3B41-86E8-18F1CE0113B4}" type="datetimeFigureOut">
              <a:rPr lang="en-US" smtClean="0"/>
              <a:pPr/>
              <a:t>05/04/2014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xmlns="" val="322038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ody slide - ver 2">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2769"/>
            <a:ext cx="8229600" cy="4051854"/>
          </a:xfrm>
        </p:spPr>
        <p:txBody>
          <a:bodyPr anchor="ctr">
            <a:normAutofit/>
          </a:bodyPr>
          <a:lstStyle>
            <a:lvl1pPr marL="0" indent="0">
              <a:buNone/>
              <a:defRPr sz="4000">
                <a:solidFill>
                  <a:srgbClr val="604A7B"/>
                </a:solidFill>
              </a:defRPr>
            </a:lvl1pPr>
            <a:lvl2pPr>
              <a:defRPr sz="3200">
                <a:solidFill>
                  <a:srgbClr val="DDD9BC"/>
                </a:solidFill>
              </a:defRPr>
            </a:lvl2pPr>
            <a:lvl3pPr>
              <a:defRPr>
                <a:solidFill>
                  <a:srgbClr val="DDD9BC"/>
                </a:solidFill>
              </a:defRPr>
            </a:lvl3pPr>
            <a:lvl4pPr>
              <a:defRPr>
                <a:solidFill>
                  <a:srgbClr val="DDD9BC"/>
                </a:solidFill>
              </a:defRPr>
            </a:lvl4pPr>
            <a:lvl5pPr>
              <a:defRPr>
                <a:solidFill>
                  <a:srgbClr val="DDD9BC"/>
                </a:solidFill>
              </a:defRPr>
            </a:lvl5pPr>
          </a:lstStyle>
          <a:p>
            <a:pPr lvl="0"/>
            <a:r>
              <a:rPr lang="en-US" smtClean="0"/>
              <a:t>Click to edit Master text styles</a:t>
            </a:r>
          </a:p>
        </p:txBody>
      </p:sp>
    </p:spTree>
    <p:extLst>
      <p:ext uri="{BB962C8B-B14F-4D97-AF65-F5344CB8AC3E}">
        <p14:creationId xmlns:p14="http://schemas.microsoft.com/office/powerpoint/2010/main" xmlns="" val="2740687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c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14693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rmon resources slide">
    <p:spTree>
      <p:nvGrpSpPr>
        <p:cNvPr id="1" name=""/>
        <p:cNvGrpSpPr/>
        <p:nvPr/>
      </p:nvGrpSpPr>
      <p:grpSpPr>
        <a:xfrm>
          <a:off x="0" y="0"/>
          <a:ext cx="0" cy="0"/>
          <a:chOff x="0" y="0"/>
          <a:chExt cx="0" cy="0"/>
        </a:xfrm>
      </p:grpSpPr>
      <p:sp>
        <p:nvSpPr>
          <p:cNvPr id="14" name="Content Placeholder 13"/>
          <p:cNvSpPr>
            <a:spLocks noGrp="1"/>
          </p:cNvSpPr>
          <p:nvPr>
            <p:ph sz="quarter" idx="10" hasCustomPrompt="1"/>
          </p:nvPr>
        </p:nvSpPr>
        <p:spPr>
          <a:xfrm>
            <a:off x="1516131" y="1142096"/>
            <a:ext cx="7045325" cy="2844474"/>
          </a:xfrm>
        </p:spPr>
        <p:txBody>
          <a:bodyPr/>
          <a:lstStyle>
            <a:lvl1pPr marL="0" indent="0">
              <a:spcBef>
                <a:spcPts val="0"/>
              </a:spcBef>
              <a:buNone/>
              <a:defRPr baseline="0">
                <a:solidFill>
                  <a:srgbClr val="604A7B"/>
                </a:solidFill>
                <a:latin typeface="Trend Sans Five"/>
                <a:cs typeface="Trend Sans Fiv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Grace Bible Church</a:t>
            </a:r>
          </a:p>
          <a:p>
            <a:pPr lvl="0"/>
            <a:endParaRPr lang="en-US" dirty="0" smtClean="0"/>
          </a:p>
          <a:p>
            <a:pPr lvl="0"/>
            <a:r>
              <a:rPr lang="en-US" dirty="0" smtClean="0"/>
              <a:t>@YOURTWITTERHANDLE</a:t>
            </a:r>
          </a:p>
          <a:p>
            <a:pPr lvl="0"/>
            <a:endParaRPr lang="en-US" dirty="0" smtClean="0"/>
          </a:p>
          <a:p>
            <a:pPr lvl="0"/>
            <a:r>
              <a:rPr lang="en-US" dirty="0" smtClean="0"/>
              <a:t>GRACE Bible Texas</a:t>
            </a:r>
          </a:p>
        </p:txBody>
      </p:sp>
      <p:sp>
        <p:nvSpPr>
          <p:cNvPr id="16" name="Content Placeholder 15"/>
          <p:cNvSpPr>
            <a:spLocks noGrp="1"/>
          </p:cNvSpPr>
          <p:nvPr>
            <p:ph sz="quarter" idx="11" hasCustomPrompt="1"/>
          </p:nvPr>
        </p:nvSpPr>
        <p:spPr>
          <a:xfrm>
            <a:off x="623888" y="4340225"/>
            <a:ext cx="7937500" cy="674688"/>
          </a:xfrm>
        </p:spPr>
        <p:txBody>
          <a:bodyPr/>
          <a:lstStyle>
            <a:lvl1pPr marL="0" indent="0">
              <a:buNone/>
              <a:defRPr i="1" baseline="0"/>
            </a:lvl1pPr>
          </a:lstStyle>
          <a:p>
            <a:pPr lvl="0"/>
            <a:r>
              <a:rPr lang="en-US" dirty="0" smtClean="0"/>
              <a:t>Next week…</a:t>
            </a:r>
          </a:p>
        </p:txBody>
      </p:sp>
      <p:sp>
        <p:nvSpPr>
          <p:cNvPr id="11" name="Title 1"/>
          <p:cNvSpPr>
            <a:spLocks noGrp="1"/>
          </p:cNvSpPr>
          <p:nvPr>
            <p:ph type="title"/>
          </p:nvPr>
        </p:nvSpPr>
        <p:spPr>
          <a:xfrm>
            <a:off x="457200" y="205979"/>
            <a:ext cx="8229600" cy="857250"/>
          </a:xfrm>
        </p:spPr>
        <p:txBody>
          <a:bodyPr/>
          <a:lstStyle>
            <a:lvl1pPr>
              <a:defRPr>
                <a:solidFill>
                  <a:srgbClr val="604A7B"/>
                </a:solidFill>
              </a:defRPr>
            </a:lvl1pPr>
          </a:lstStyle>
          <a:p>
            <a:r>
              <a:rPr lang="en-US" smtClean="0"/>
              <a:t>Click to edit Master title style</a:t>
            </a:r>
            <a:endParaRPr lang="en-US" dirty="0"/>
          </a:p>
        </p:txBody>
      </p:sp>
      <p:pic>
        <p:nvPicPr>
          <p:cNvPr id="12" name="Picture 11"/>
          <p:cNvPicPr>
            <a:picLocks noChangeAspect="1"/>
          </p:cNvPicPr>
          <p:nvPr userDrawn="1"/>
        </p:nvPicPr>
        <p:blipFill>
          <a:blip r:embed="rId2"/>
          <a:stretch>
            <a:fillRect/>
          </a:stretch>
        </p:blipFill>
        <p:spPr>
          <a:xfrm>
            <a:off x="624587" y="1182914"/>
            <a:ext cx="648039" cy="642094"/>
          </a:xfrm>
          <a:prstGeom prst="rect">
            <a:avLst/>
          </a:prstGeom>
        </p:spPr>
      </p:pic>
      <p:pic>
        <p:nvPicPr>
          <p:cNvPr id="13" name="Picture 12"/>
          <p:cNvPicPr>
            <a:picLocks noChangeAspect="1"/>
          </p:cNvPicPr>
          <p:nvPr userDrawn="1"/>
        </p:nvPicPr>
        <p:blipFill>
          <a:blip r:embed="rId3"/>
          <a:stretch>
            <a:fillRect/>
          </a:stretch>
        </p:blipFill>
        <p:spPr>
          <a:xfrm>
            <a:off x="624587" y="2129897"/>
            <a:ext cx="648039" cy="648039"/>
          </a:xfrm>
          <a:prstGeom prst="rect">
            <a:avLst/>
          </a:prstGeom>
        </p:spPr>
      </p:pic>
      <p:pic>
        <p:nvPicPr>
          <p:cNvPr id="15" name="Picture 14" descr="Grace_Bible_--_Texas_for_iPhone__iPod_touch__and_iPad_on_the_iTunes_App_Store.png"/>
          <p:cNvPicPr>
            <a:picLocks noChangeAspect="1"/>
          </p:cNvPicPr>
          <p:nvPr userDrawn="1"/>
        </p:nvPicPr>
        <p:blipFill>
          <a:blip r:embed="rId4"/>
          <a:stretch>
            <a:fillRect/>
          </a:stretch>
        </p:blipFill>
        <p:spPr>
          <a:xfrm>
            <a:off x="596530" y="3015045"/>
            <a:ext cx="715096" cy="715096"/>
          </a:xfrm>
          <a:prstGeom prst="rect">
            <a:avLst/>
          </a:prstGeom>
        </p:spPr>
      </p:pic>
    </p:spTree>
    <p:extLst>
      <p:ext uri="{BB962C8B-B14F-4D97-AF65-F5344CB8AC3E}">
        <p14:creationId xmlns:p14="http://schemas.microsoft.com/office/powerpoint/2010/main" xmlns="" val="33811055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26" name="Picture 2" descr="D:\Users\Gary\Pictures\gen-may4.jpg"/>
          <p:cNvPicPr>
            <a:picLocks noChangeAspect="1" noChangeArrowheads="1"/>
          </p:cNvPicPr>
          <p:nvPr userDrawn="1"/>
        </p:nvPicPr>
        <p:blipFill>
          <a:blip r:embed="rId7"/>
          <a:srcRect/>
          <a:stretch>
            <a:fillRect/>
          </a:stretch>
        </p:blipFill>
        <p:spPr bwMode="auto">
          <a:xfrm>
            <a:off x="3174" y="0"/>
            <a:ext cx="9142967" cy="5143500"/>
          </a:xfrm>
          <a:prstGeom prst="rect">
            <a:avLst/>
          </a:prstGeom>
          <a:noFill/>
        </p:spPr>
      </p:pic>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8C2560D-EC28-3B41-86E8-18F1CE0113B4}" type="datetimeFigureOut">
              <a:rPr lang="en-US" smtClean="0"/>
              <a:pPr/>
              <a:t>05/04/2014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066355A-084C-D24E-9AD2-7E4FC41EA627}" type="slidenum">
              <a:rPr lang="en-US" smtClean="0"/>
              <a:pPr/>
              <a:t>‹#›</a:t>
            </a:fld>
            <a:endParaRPr lang="en-US"/>
          </a:p>
        </p:txBody>
      </p:sp>
    </p:spTree>
    <p:extLst>
      <p:ext uri="{BB962C8B-B14F-4D97-AF65-F5344CB8AC3E}">
        <p14:creationId xmlns:p14="http://schemas.microsoft.com/office/powerpoint/2010/main" xmlns="" val="3693843513"/>
      </p:ext>
    </p:extLst>
  </p:cSld>
  <p:clrMap bg1="lt1" tx1="dk1" bg2="lt2" tx2="dk2" accent1="accent1" accent2="accent2" accent3="accent3" accent4="accent4" accent5="accent5" accent6="accent6" hlink="hlink" folHlink="folHlink"/>
  <p:sldLayoutIdLst>
    <p:sldLayoutId id="2147493456" r:id="rId1"/>
    <p:sldLayoutId id="2147493457" r:id="rId2"/>
    <p:sldLayoutId id="2147493459" r:id="rId3"/>
    <p:sldLayoutId id="2147493458" r:id="rId4"/>
    <p:sldLayoutId id="2147493460" r:id="rId5"/>
  </p:sldLayoutIdLst>
  <p:txStyles>
    <p:titleStyle>
      <a:lvl1pPr algn="l" defTabSz="457200" rtl="0" eaLnBrk="1" latinLnBrk="0" hangingPunct="1">
        <a:spcBef>
          <a:spcPct val="0"/>
        </a:spcBef>
        <a:buNone/>
        <a:defRPr sz="4400" kern="1200">
          <a:solidFill>
            <a:srgbClr val="604A7B"/>
          </a:solidFill>
          <a:latin typeface="Trend Sans One"/>
          <a:ea typeface="+mj-ea"/>
          <a:cs typeface="Trend Sans One"/>
        </a:defRPr>
      </a:lvl1pPr>
    </p:titleStyle>
    <p:bodyStyle>
      <a:lvl1pPr marL="342900" indent="-342900" algn="l" defTabSz="457200" rtl="0" eaLnBrk="1" latinLnBrk="0" hangingPunct="1">
        <a:spcBef>
          <a:spcPct val="20000"/>
        </a:spcBef>
        <a:buFont typeface="Arial"/>
        <a:buChar char="•"/>
        <a:defRPr sz="3200" kern="1200">
          <a:solidFill>
            <a:srgbClr val="604A7B"/>
          </a:solidFill>
          <a:latin typeface="Georgia"/>
          <a:ea typeface="+mn-ea"/>
          <a:cs typeface="Georgia"/>
        </a:defRPr>
      </a:lvl1pPr>
      <a:lvl2pPr marL="742950" indent="-285750" algn="l" defTabSz="457200" rtl="0" eaLnBrk="1" latinLnBrk="0" hangingPunct="1">
        <a:spcBef>
          <a:spcPct val="20000"/>
        </a:spcBef>
        <a:buFont typeface="Arial"/>
        <a:buChar char="–"/>
        <a:defRPr sz="2800" kern="1200">
          <a:solidFill>
            <a:srgbClr val="604A7B"/>
          </a:solidFill>
          <a:latin typeface="Georgia"/>
          <a:ea typeface="+mn-ea"/>
          <a:cs typeface="Georgia"/>
        </a:defRPr>
      </a:lvl2pPr>
      <a:lvl3pPr marL="1143000" indent="-228600" algn="l" defTabSz="457200" rtl="0" eaLnBrk="1" latinLnBrk="0" hangingPunct="1">
        <a:spcBef>
          <a:spcPct val="20000"/>
        </a:spcBef>
        <a:buFont typeface="Arial"/>
        <a:buChar char="•"/>
        <a:defRPr sz="2400" kern="1200">
          <a:solidFill>
            <a:srgbClr val="604A7B"/>
          </a:solidFill>
          <a:latin typeface="Georgia"/>
          <a:ea typeface="+mn-ea"/>
          <a:cs typeface="Georgia"/>
        </a:defRPr>
      </a:lvl3pPr>
      <a:lvl4pPr marL="1600200" indent="-228600" algn="l" defTabSz="457200" rtl="0" eaLnBrk="1" latinLnBrk="0" hangingPunct="1">
        <a:spcBef>
          <a:spcPct val="20000"/>
        </a:spcBef>
        <a:buFont typeface="Arial"/>
        <a:buChar char="–"/>
        <a:defRPr sz="2000" kern="1200">
          <a:solidFill>
            <a:srgbClr val="604A7B"/>
          </a:solidFill>
          <a:latin typeface="Georgia"/>
          <a:ea typeface="+mn-ea"/>
          <a:cs typeface="Georgia"/>
        </a:defRPr>
      </a:lvl4pPr>
      <a:lvl5pPr marL="2057400" indent="-228600" algn="l" defTabSz="457200" rtl="0" eaLnBrk="1" latinLnBrk="0" hangingPunct="1">
        <a:spcBef>
          <a:spcPct val="20000"/>
        </a:spcBef>
        <a:buFont typeface="Arial"/>
        <a:buChar char="»"/>
        <a:defRPr sz="2000" kern="1200">
          <a:solidFill>
            <a:srgbClr val="604A7B"/>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4" name="Subtitle 1"/>
          <p:cNvSpPr>
            <a:spLocks noGrp="1"/>
          </p:cNvSpPr>
          <p:nvPr>
            <p:ph type="subTitle" idx="1"/>
          </p:nvPr>
        </p:nvSpPr>
        <p:spPr>
          <a:xfrm>
            <a:off x="938195" y="3686494"/>
            <a:ext cx="8116607" cy="937286"/>
          </a:xfrm>
        </p:spPr>
        <p:txBody>
          <a:bodyPr>
            <a:noAutofit/>
          </a:bodyPr>
          <a:lstStyle/>
          <a:p>
            <a:r>
              <a:rPr lang="en-US" sz="2400" spc="800" dirty="0" smtClean="0">
                <a:solidFill>
                  <a:srgbClr val="604A7B"/>
                </a:solidFill>
              </a:rPr>
              <a:t>fulfilled in Jesus’ Return</a:t>
            </a:r>
          </a:p>
        </p:txBody>
      </p:sp>
    </p:spTree>
    <p:extLst>
      <p:ext uri="{BB962C8B-B14F-4D97-AF65-F5344CB8AC3E}">
        <p14:creationId xmlns:p14="http://schemas.microsoft.com/office/powerpoint/2010/main" xmlns="" val="37907028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70689"/>
          </a:xfrm>
        </p:spPr>
        <p:txBody>
          <a:bodyPr>
            <a:noAutofit/>
          </a:bodyPr>
          <a:lstStyle/>
          <a:p>
            <a:pPr algn="ctr"/>
            <a:r>
              <a:rPr lang="en-US" sz="3600" dirty="0" smtClean="0">
                <a:solidFill>
                  <a:schemeClr val="accent4">
                    <a:lumMod val="75000"/>
                  </a:schemeClr>
                </a:solidFill>
              </a:rPr>
              <a:t>The Curse</a:t>
            </a:r>
            <a:br>
              <a:rPr lang="en-US" sz="3600" dirty="0" smtClean="0">
                <a:solidFill>
                  <a:schemeClr val="accent4">
                    <a:lumMod val="75000"/>
                  </a:schemeClr>
                </a:solidFill>
              </a:rPr>
            </a:br>
            <a:endParaRPr lang="en-US" sz="3600" dirty="0">
              <a:solidFill>
                <a:schemeClr val="accent4">
                  <a:lumMod val="75000"/>
                </a:schemeClr>
              </a:solidFill>
            </a:endParaRPr>
          </a:p>
        </p:txBody>
      </p:sp>
      <p:sp>
        <p:nvSpPr>
          <p:cNvPr id="4" name="Title 1"/>
          <p:cNvSpPr txBox="1">
            <a:spLocks/>
          </p:cNvSpPr>
          <p:nvPr/>
        </p:nvSpPr>
        <p:spPr>
          <a:xfrm>
            <a:off x="0" y="4723621"/>
            <a:ext cx="9144000" cy="4198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rgbClr val="604A7B"/>
                </a:solidFill>
                <a:latin typeface="Trend Sans One"/>
                <a:ea typeface="+mj-ea"/>
                <a:cs typeface="Trend Sans One"/>
              </a:defRPr>
            </a:lvl1pPr>
          </a:lstStyle>
          <a:p>
            <a:pPr algn="r"/>
            <a:r>
              <a:rPr lang="en-US" sz="1800" dirty="0" smtClean="0">
                <a:solidFill>
                  <a:schemeClr val="accent4">
                    <a:lumMod val="75000"/>
                  </a:schemeClr>
                </a:solidFill>
              </a:rPr>
              <a:t>Genesis fulfilled in Jesus’ Return</a:t>
            </a:r>
            <a:endParaRPr lang="en-US" sz="1800" dirty="0">
              <a:solidFill>
                <a:schemeClr val="accent4">
                  <a:lumMod val="75000"/>
                </a:schemeClr>
              </a:solidFill>
            </a:endParaRPr>
          </a:p>
        </p:txBody>
      </p:sp>
      <p:sp>
        <p:nvSpPr>
          <p:cNvPr id="6" name="Content Placeholder 2"/>
          <p:cNvSpPr>
            <a:spLocks noGrp="1"/>
          </p:cNvSpPr>
          <p:nvPr>
            <p:ph idx="1"/>
          </p:nvPr>
        </p:nvSpPr>
        <p:spPr>
          <a:xfrm>
            <a:off x="457200" y="1878952"/>
            <a:ext cx="8229600" cy="2928645"/>
          </a:xfrm>
        </p:spPr>
        <p:txBody>
          <a:bodyPr>
            <a:normAutofit/>
          </a:bodyPr>
          <a:lstStyle/>
          <a:p>
            <a:r>
              <a:rPr lang="en-US" b="1" dirty="0" smtClean="0"/>
              <a:t>John </a:t>
            </a:r>
            <a:r>
              <a:rPr lang="en-US" b="1" dirty="0"/>
              <a:t>10:10</a:t>
            </a:r>
            <a:r>
              <a:rPr lang="en-US" dirty="0"/>
              <a:t> </a:t>
            </a:r>
          </a:p>
          <a:p>
            <a:r>
              <a:rPr lang="en-US" dirty="0"/>
              <a:t>“The thief comes only to steal and kill and </a:t>
            </a:r>
            <a:r>
              <a:rPr lang="en-US" dirty="0" smtClean="0"/>
              <a:t>destroy....”</a:t>
            </a:r>
            <a:endParaRPr lang="en-US" dirty="0"/>
          </a:p>
          <a:p>
            <a:endParaRPr lang="en-US" dirty="0">
              <a:solidFill>
                <a:srgbClr val="604A7B"/>
              </a:solidFill>
            </a:endParaRPr>
          </a:p>
        </p:txBody>
      </p:sp>
    </p:spTree>
    <p:extLst>
      <p:ext uri="{BB962C8B-B14F-4D97-AF65-F5344CB8AC3E}">
        <p14:creationId xmlns:p14="http://schemas.microsoft.com/office/powerpoint/2010/main" xmlns="" val="21189612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70689"/>
          </a:xfrm>
        </p:spPr>
        <p:txBody>
          <a:bodyPr>
            <a:noAutofit/>
          </a:bodyPr>
          <a:lstStyle/>
          <a:p>
            <a:pPr algn="ctr"/>
            <a:r>
              <a:rPr lang="en-US" sz="3600" dirty="0" smtClean="0">
                <a:solidFill>
                  <a:schemeClr val="accent4">
                    <a:lumMod val="75000"/>
                  </a:schemeClr>
                </a:solidFill>
              </a:rPr>
              <a:t>The Curse</a:t>
            </a:r>
            <a:br>
              <a:rPr lang="en-US" sz="3600" dirty="0" smtClean="0">
                <a:solidFill>
                  <a:schemeClr val="accent4">
                    <a:lumMod val="75000"/>
                  </a:schemeClr>
                </a:solidFill>
              </a:rPr>
            </a:br>
            <a:endParaRPr lang="en-US" sz="3600" dirty="0">
              <a:solidFill>
                <a:schemeClr val="accent4">
                  <a:lumMod val="75000"/>
                </a:schemeClr>
              </a:solidFill>
            </a:endParaRPr>
          </a:p>
        </p:txBody>
      </p:sp>
      <p:sp>
        <p:nvSpPr>
          <p:cNvPr id="4" name="Title 1"/>
          <p:cNvSpPr txBox="1">
            <a:spLocks/>
          </p:cNvSpPr>
          <p:nvPr/>
        </p:nvSpPr>
        <p:spPr>
          <a:xfrm>
            <a:off x="0" y="4723621"/>
            <a:ext cx="9144000" cy="4198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rgbClr val="604A7B"/>
                </a:solidFill>
                <a:latin typeface="Trend Sans One"/>
                <a:ea typeface="+mj-ea"/>
                <a:cs typeface="Trend Sans One"/>
              </a:defRPr>
            </a:lvl1pPr>
          </a:lstStyle>
          <a:p>
            <a:pPr algn="r"/>
            <a:r>
              <a:rPr lang="en-US" sz="1800" dirty="0" smtClean="0">
                <a:solidFill>
                  <a:schemeClr val="accent4">
                    <a:lumMod val="75000"/>
                  </a:schemeClr>
                </a:solidFill>
              </a:rPr>
              <a:t>Genesis fulfilled in Jesus’ Return</a:t>
            </a:r>
            <a:endParaRPr lang="en-US" sz="1800" dirty="0">
              <a:solidFill>
                <a:schemeClr val="accent4">
                  <a:lumMod val="75000"/>
                </a:schemeClr>
              </a:solidFill>
            </a:endParaRPr>
          </a:p>
        </p:txBody>
      </p:sp>
      <p:sp>
        <p:nvSpPr>
          <p:cNvPr id="6" name="Content Placeholder 2"/>
          <p:cNvSpPr>
            <a:spLocks noGrp="1"/>
          </p:cNvSpPr>
          <p:nvPr>
            <p:ph idx="1"/>
          </p:nvPr>
        </p:nvSpPr>
        <p:spPr>
          <a:xfrm>
            <a:off x="457200" y="1490565"/>
            <a:ext cx="8229600" cy="2960136"/>
          </a:xfrm>
        </p:spPr>
        <p:txBody>
          <a:bodyPr>
            <a:normAutofit/>
          </a:bodyPr>
          <a:lstStyle/>
          <a:p>
            <a:pPr marL="0" lvl="1" indent="0">
              <a:buNone/>
            </a:pPr>
            <a:r>
              <a:rPr lang="en-US" b="1" dirty="0" smtClean="0"/>
              <a:t>William Shakespeare</a:t>
            </a:r>
            <a:endParaRPr lang="en-US" i="1" dirty="0" smtClean="0"/>
          </a:p>
          <a:p>
            <a:pPr marL="0" lvl="1" indent="0">
              <a:buNone/>
            </a:pPr>
            <a:r>
              <a:rPr lang="en-US" i="1" dirty="0"/>
              <a:t>The weariest and most loathed worldly life</a:t>
            </a:r>
            <a:br>
              <a:rPr lang="en-US" i="1" dirty="0"/>
            </a:br>
            <a:r>
              <a:rPr lang="en-US" i="1" dirty="0"/>
              <a:t>That age, ache, </a:t>
            </a:r>
            <a:r>
              <a:rPr lang="en-US" i="1" dirty="0" smtClean="0"/>
              <a:t>poverty and </a:t>
            </a:r>
            <a:r>
              <a:rPr lang="en-US" i="1" dirty="0"/>
              <a:t>imprisonment</a:t>
            </a:r>
            <a:br>
              <a:rPr lang="en-US" i="1" dirty="0"/>
            </a:br>
            <a:r>
              <a:rPr lang="en-US" i="1" dirty="0"/>
              <a:t>Can lay on nature is a paradise</a:t>
            </a:r>
            <a:br>
              <a:rPr lang="en-US" i="1" dirty="0"/>
            </a:br>
            <a:r>
              <a:rPr lang="en-US" i="1" dirty="0"/>
              <a:t>C</a:t>
            </a:r>
            <a:r>
              <a:rPr lang="en-US" i="1" dirty="0" smtClean="0"/>
              <a:t>ompared to </a:t>
            </a:r>
            <a:r>
              <a:rPr lang="en-US" i="1" dirty="0"/>
              <a:t>what we fear of death.</a:t>
            </a:r>
            <a:endParaRPr lang="en-US" dirty="0"/>
          </a:p>
          <a:p>
            <a:pPr marL="0" lvl="1" indent="0">
              <a:buNone/>
            </a:pPr>
            <a:endParaRPr lang="en-US" dirty="0">
              <a:solidFill>
                <a:srgbClr val="604A7B"/>
              </a:solidFill>
            </a:endParaRPr>
          </a:p>
        </p:txBody>
      </p:sp>
    </p:spTree>
    <p:extLst>
      <p:ext uri="{BB962C8B-B14F-4D97-AF65-F5344CB8AC3E}">
        <p14:creationId xmlns:p14="http://schemas.microsoft.com/office/powerpoint/2010/main" xmlns="" val="42676314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70689"/>
          </a:xfrm>
        </p:spPr>
        <p:txBody>
          <a:bodyPr>
            <a:noAutofit/>
          </a:bodyPr>
          <a:lstStyle/>
          <a:p>
            <a:pPr algn="ctr"/>
            <a:r>
              <a:rPr lang="en-US" sz="3600" dirty="0" smtClean="0">
                <a:solidFill>
                  <a:schemeClr val="accent4">
                    <a:lumMod val="75000"/>
                  </a:schemeClr>
                </a:solidFill>
              </a:rPr>
              <a:t>The Curse</a:t>
            </a:r>
            <a:br>
              <a:rPr lang="en-US" sz="3600" dirty="0" smtClean="0">
                <a:solidFill>
                  <a:schemeClr val="accent4">
                    <a:lumMod val="75000"/>
                  </a:schemeClr>
                </a:solidFill>
              </a:rPr>
            </a:br>
            <a:endParaRPr lang="en-US" sz="3600" dirty="0">
              <a:solidFill>
                <a:schemeClr val="accent4">
                  <a:lumMod val="75000"/>
                </a:schemeClr>
              </a:solidFill>
            </a:endParaRPr>
          </a:p>
        </p:txBody>
      </p:sp>
      <p:sp>
        <p:nvSpPr>
          <p:cNvPr id="4" name="Title 1"/>
          <p:cNvSpPr txBox="1">
            <a:spLocks/>
          </p:cNvSpPr>
          <p:nvPr/>
        </p:nvSpPr>
        <p:spPr>
          <a:xfrm>
            <a:off x="0" y="4723621"/>
            <a:ext cx="9144000" cy="4198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rgbClr val="604A7B"/>
                </a:solidFill>
                <a:latin typeface="Trend Sans One"/>
                <a:ea typeface="+mj-ea"/>
                <a:cs typeface="Trend Sans One"/>
              </a:defRPr>
            </a:lvl1pPr>
          </a:lstStyle>
          <a:p>
            <a:pPr algn="r"/>
            <a:r>
              <a:rPr lang="en-US" sz="1800" dirty="0" smtClean="0">
                <a:solidFill>
                  <a:schemeClr val="accent4">
                    <a:lumMod val="75000"/>
                  </a:schemeClr>
                </a:solidFill>
              </a:rPr>
              <a:t>Genesis fulfilled in Jesus’ Return</a:t>
            </a:r>
            <a:endParaRPr lang="en-US" sz="1800" dirty="0">
              <a:solidFill>
                <a:schemeClr val="accent4">
                  <a:lumMod val="75000"/>
                </a:schemeClr>
              </a:solidFill>
            </a:endParaRPr>
          </a:p>
        </p:txBody>
      </p:sp>
      <p:sp>
        <p:nvSpPr>
          <p:cNvPr id="6" name="Content Placeholder 2"/>
          <p:cNvSpPr>
            <a:spLocks noGrp="1"/>
          </p:cNvSpPr>
          <p:nvPr>
            <p:ph idx="1"/>
          </p:nvPr>
        </p:nvSpPr>
        <p:spPr>
          <a:xfrm>
            <a:off x="457200" y="1490565"/>
            <a:ext cx="8229600" cy="2960136"/>
          </a:xfrm>
        </p:spPr>
        <p:txBody>
          <a:bodyPr>
            <a:normAutofit/>
          </a:bodyPr>
          <a:lstStyle/>
          <a:p>
            <a:pPr marL="0" lvl="1" indent="0">
              <a:buNone/>
            </a:pPr>
            <a:r>
              <a:rPr lang="en-US" b="1" dirty="0" smtClean="0"/>
              <a:t>Jack Kerouac</a:t>
            </a:r>
            <a:r>
              <a:rPr lang="en-US" i="1" dirty="0" smtClean="0"/>
              <a:t> </a:t>
            </a:r>
          </a:p>
          <a:p>
            <a:pPr marL="0" lvl="1" indent="0">
              <a:buNone/>
            </a:pPr>
            <a:r>
              <a:rPr lang="en-US" dirty="0" smtClean="0"/>
              <a:t>“</a:t>
            </a:r>
            <a:r>
              <a:rPr lang="en-US" dirty="0"/>
              <a:t>I am young now and can look upon my body and soul with pride. But it will be mangled soon, and later it will begin to disintegrate, and then I shall die, and die conclusively. How can we face such a fact, and not live in fear?” </a:t>
            </a:r>
          </a:p>
          <a:p>
            <a:pPr marL="0" lvl="1" indent="0">
              <a:buNone/>
            </a:pPr>
            <a:endParaRPr lang="en-US" dirty="0">
              <a:solidFill>
                <a:srgbClr val="604A7B"/>
              </a:solidFill>
            </a:endParaRPr>
          </a:p>
        </p:txBody>
      </p:sp>
    </p:spTree>
    <p:extLst>
      <p:ext uri="{BB962C8B-B14F-4D97-AF65-F5344CB8AC3E}">
        <p14:creationId xmlns:p14="http://schemas.microsoft.com/office/powerpoint/2010/main" xmlns="" val="32974712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70689"/>
          </a:xfrm>
        </p:spPr>
        <p:txBody>
          <a:bodyPr>
            <a:noAutofit/>
          </a:bodyPr>
          <a:lstStyle/>
          <a:p>
            <a:pPr algn="ctr"/>
            <a:r>
              <a:rPr lang="en-US" sz="3600" dirty="0" smtClean="0">
                <a:solidFill>
                  <a:schemeClr val="accent4">
                    <a:lumMod val="75000"/>
                  </a:schemeClr>
                </a:solidFill>
              </a:rPr>
              <a:t>The Curse</a:t>
            </a:r>
            <a:br>
              <a:rPr lang="en-US" sz="3600" dirty="0" smtClean="0">
                <a:solidFill>
                  <a:schemeClr val="accent4">
                    <a:lumMod val="75000"/>
                  </a:schemeClr>
                </a:solidFill>
              </a:rPr>
            </a:br>
            <a:r>
              <a:rPr lang="en-US" sz="3600" dirty="0" smtClean="0">
                <a:solidFill>
                  <a:schemeClr val="accent4">
                    <a:lumMod val="75000"/>
                  </a:schemeClr>
                </a:solidFill>
              </a:rPr>
              <a:t>will be conquered</a:t>
            </a:r>
            <a:endParaRPr lang="en-US" sz="3600" dirty="0">
              <a:solidFill>
                <a:schemeClr val="accent4">
                  <a:lumMod val="75000"/>
                </a:schemeClr>
              </a:solidFill>
            </a:endParaRPr>
          </a:p>
        </p:txBody>
      </p:sp>
      <p:sp>
        <p:nvSpPr>
          <p:cNvPr id="4" name="Title 1"/>
          <p:cNvSpPr txBox="1">
            <a:spLocks/>
          </p:cNvSpPr>
          <p:nvPr/>
        </p:nvSpPr>
        <p:spPr>
          <a:xfrm>
            <a:off x="0" y="4723621"/>
            <a:ext cx="9144000" cy="4198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rgbClr val="604A7B"/>
                </a:solidFill>
                <a:latin typeface="Trend Sans One"/>
                <a:ea typeface="+mj-ea"/>
                <a:cs typeface="Trend Sans One"/>
              </a:defRPr>
            </a:lvl1pPr>
          </a:lstStyle>
          <a:p>
            <a:pPr algn="r"/>
            <a:r>
              <a:rPr lang="en-US" sz="1800" dirty="0" smtClean="0">
                <a:solidFill>
                  <a:schemeClr val="accent4">
                    <a:lumMod val="75000"/>
                  </a:schemeClr>
                </a:solidFill>
              </a:rPr>
              <a:t>Genesis fulfilled in Jesus’ Return</a:t>
            </a:r>
            <a:endParaRPr lang="en-US" sz="1800" dirty="0">
              <a:solidFill>
                <a:schemeClr val="accent4">
                  <a:lumMod val="75000"/>
                </a:schemeClr>
              </a:solidFill>
            </a:endParaRPr>
          </a:p>
        </p:txBody>
      </p:sp>
      <p:sp>
        <p:nvSpPr>
          <p:cNvPr id="5" name="Content Placeholder 2"/>
          <p:cNvSpPr>
            <a:spLocks noGrp="1"/>
          </p:cNvSpPr>
          <p:nvPr>
            <p:ph idx="1"/>
          </p:nvPr>
        </p:nvSpPr>
        <p:spPr>
          <a:xfrm>
            <a:off x="457200" y="1459074"/>
            <a:ext cx="8229600" cy="3348523"/>
          </a:xfrm>
        </p:spPr>
        <p:txBody>
          <a:bodyPr>
            <a:normAutofit/>
          </a:bodyPr>
          <a:lstStyle/>
          <a:p>
            <a:r>
              <a:rPr lang="en-US" b="1" dirty="0" smtClean="0"/>
              <a:t>John </a:t>
            </a:r>
            <a:r>
              <a:rPr lang="en-US" b="1" dirty="0"/>
              <a:t>10:10</a:t>
            </a:r>
            <a:r>
              <a:rPr lang="en-US" dirty="0"/>
              <a:t> </a:t>
            </a:r>
          </a:p>
          <a:p>
            <a:r>
              <a:rPr lang="en-US" dirty="0"/>
              <a:t>“The thief comes only to steal and kill and destroy; I came that they may have life, and have </a:t>
            </a:r>
            <a:r>
              <a:rPr lang="en-US" dirty="0" smtClean="0"/>
              <a:t>it</a:t>
            </a:r>
            <a:r>
              <a:rPr lang="en-US" i="1" dirty="0" smtClean="0"/>
              <a:t> </a:t>
            </a:r>
            <a:r>
              <a:rPr lang="en-US" dirty="0" smtClean="0"/>
              <a:t>abundantly.” </a:t>
            </a:r>
            <a:endParaRPr lang="en-US" dirty="0"/>
          </a:p>
          <a:p>
            <a:endParaRPr lang="en-US" dirty="0">
              <a:solidFill>
                <a:srgbClr val="604A7B"/>
              </a:solidFill>
            </a:endParaRPr>
          </a:p>
        </p:txBody>
      </p:sp>
    </p:spTree>
    <p:extLst>
      <p:ext uri="{BB962C8B-B14F-4D97-AF65-F5344CB8AC3E}">
        <p14:creationId xmlns:p14="http://schemas.microsoft.com/office/powerpoint/2010/main" xmlns="" val="33667714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5">
                                            <p:txEl>
                                              <p:pRg st="0" end="0"/>
                                            </p:txEl>
                                          </p:spTgt>
                                        </p:tgtEl>
                                      </p:cBhvr>
                                    </p:animEffect>
                                    <p:set>
                                      <p:cBhvr>
                                        <p:cTn id="15" dur="1" fill="hold">
                                          <p:stCondLst>
                                            <p:cond delay="499"/>
                                          </p:stCondLst>
                                        </p:cTn>
                                        <p:tgtEl>
                                          <p:spTgt spid="5">
                                            <p:txEl>
                                              <p:pRg st="0" end="0"/>
                                            </p:txEl>
                                          </p:spTgt>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5">
                                            <p:txEl>
                                              <p:pRg st="1" end="1"/>
                                            </p:txEl>
                                          </p:spTgt>
                                        </p:tgtEl>
                                      </p:cBhvr>
                                    </p:animEffect>
                                    <p:set>
                                      <p:cBhvr>
                                        <p:cTn id="18" dur="1" fill="hold">
                                          <p:stCondLst>
                                            <p:cond delay="499"/>
                                          </p:stCondLst>
                                        </p:cTn>
                                        <p:tgtEl>
                                          <p:spTgt spid="5">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70689"/>
          </a:xfrm>
        </p:spPr>
        <p:txBody>
          <a:bodyPr>
            <a:noAutofit/>
          </a:bodyPr>
          <a:lstStyle/>
          <a:p>
            <a:pPr algn="ctr"/>
            <a:r>
              <a:rPr lang="en-US" sz="3600" dirty="0" smtClean="0">
                <a:solidFill>
                  <a:schemeClr val="accent4">
                    <a:lumMod val="75000"/>
                  </a:schemeClr>
                </a:solidFill>
              </a:rPr>
              <a:t>The Curse</a:t>
            </a:r>
            <a:br>
              <a:rPr lang="en-US" sz="3600" dirty="0" smtClean="0">
                <a:solidFill>
                  <a:schemeClr val="accent4">
                    <a:lumMod val="75000"/>
                  </a:schemeClr>
                </a:solidFill>
              </a:rPr>
            </a:br>
            <a:r>
              <a:rPr lang="en-US" sz="3600" dirty="0" smtClean="0">
                <a:solidFill>
                  <a:schemeClr val="accent4">
                    <a:lumMod val="75000"/>
                  </a:schemeClr>
                </a:solidFill>
              </a:rPr>
              <a:t>will be conquered</a:t>
            </a:r>
            <a:endParaRPr lang="en-US" sz="3600" dirty="0">
              <a:solidFill>
                <a:schemeClr val="accent4">
                  <a:lumMod val="75000"/>
                </a:schemeClr>
              </a:solidFill>
            </a:endParaRPr>
          </a:p>
        </p:txBody>
      </p:sp>
      <p:sp>
        <p:nvSpPr>
          <p:cNvPr id="4" name="Title 1"/>
          <p:cNvSpPr txBox="1">
            <a:spLocks/>
          </p:cNvSpPr>
          <p:nvPr/>
        </p:nvSpPr>
        <p:spPr>
          <a:xfrm>
            <a:off x="0" y="4723621"/>
            <a:ext cx="9144000" cy="4198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rgbClr val="604A7B"/>
                </a:solidFill>
                <a:latin typeface="Trend Sans One"/>
                <a:ea typeface="+mj-ea"/>
                <a:cs typeface="Trend Sans One"/>
              </a:defRPr>
            </a:lvl1pPr>
          </a:lstStyle>
          <a:p>
            <a:pPr algn="r"/>
            <a:r>
              <a:rPr lang="en-US" sz="1800" dirty="0" smtClean="0">
                <a:solidFill>
                  <a:schemeClr val="accent4">
                    <a:lumMod val="75000"/>
                  </a:schemeClr>
                </a:solidFill>
              </a:rPr>
              <a:t>Genesis fulfilled in Jesus’ Return</a:t>
            </a:r>
            <a:endParaRPr lang="en-US" sz="1800" dirty="0">
              <a:solidFill>
                <a:schemeClr val="accent4">
                  <a:lumMod val="75000"/>
                </a:schemeClr>
              </a:solidFill>
            </a:endParaRPr>
          </a:p>
        </p:txBody>
      </p:sp>
      <p:sp>
        <p:nvSpPr>
          <p:cNvPr id="5" name="Content Placeholder 2"/>
          <p:cNvSpPr>
            <a:spLocks noGrp="1"/>
          </p:cNvSpPr>
          <p:nvPr>
            <p:ph idx="1"/>
          </p:nvPr>
        </p:nvSpPr>
        <p:spPr>
          <a:xfrm>
            <a:off x="457200" y="1469571"/>
            <a:ext cx="8229600" cy="2592743"/>
          </a:xfrm>
        </p:spPr>
        <p:txBody>
          <a:bodyPr>
            <a:normAutofit/>
          </a:bodyPr>
          <a:lstStyle/>
          <a:p>
            <a:r>
              <a:rPr lang="en-US" b="1" dirty="0" smtClean="0"/>
              <a:t>Job </a:t>
            </a:r>
            <a:r>
              <a:rPr lang="en-US" b="1" dirty="0"/>
              <a:t>19:26–27</a:t>
            </a:r>
            <a:r>
              <a:rPr lang="en-US" dirty="0"/>
              <a:t> </a:t>
            </a:r>
          </a:p>
          <a:p>
            <a:r>
              <a:rPr lang="en-US" dirty="0"/>
              <a:t>“Even after my skin is destroyed, </a:t>
            </a:r>
            <a:r>
              <a:rPr lang="en-US" dirty="0" smtClean="0"/>
              <a:t>yet </a:t>
            </a:r>
            <a:r>
              <a:rPr lang="en-US" dirty="0"/>
              <a:t>from my flesh I shall see God; </a:t>
            </a:r>
            <a:r>
              <a:rPr lang="en-US" dirty="0" smtClean="0"/>
              <a:t>whom </a:t>
            </a:r>
            <a:r>
              <a:rPr lang="en-US" dirty="0"/>
              <a:t>I myself shall behold, </a:t>
            </a:r>
            <a:r>
              <a:rPr lang="en-US" dirty="0" smtClean="0"/>
              <a:t>and </a:t>
            </a:r>
            <a:r>
              <a:rPr lang="en-US" dirty="0"/>
              <a:t>whom my eyes will </a:t>
            </a:r>
            <a:r>
              <a:rPr lang="en-US" dirty="0" smtClean="0"/>
              <a:t>see....”</a:t>
            </a:r>
            <a:endParaRPr lang="en-US" dirty="0">
              <a:solidFill>
                <a:srgbClr val="604A7B"/>
              </a:solidFill>
            </a:endParaRPr>
          </a:p>
        </p:txBody>
      </p:sp>
    </p:spTree>
    <p:extLst>
      <p:ext uri="{BB962C8B-B14F-4D97-AF65-F5344CB8AC3E}">
        <p14:creationId xmlns:p14="http://schemas.microsoft.com/office/powerpoint/2010/main" xmlns="" val="33667714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xEl>
                                              <p:pRg st="0" end="0"/>
                                            </p:txEl>
                                          </p:spTgt>
                                        </p:tgtEl>
                                      </p:cBhvr>
                                    </p:animEffect>
                                    <p:set>
                                      <p:cBhvr>
                                        <p:cTn id="7" dur="1" fill="hold">
                                          <p:stCondLst>
                                            <p:cond delay="499"/>
                                          </p:stCondLst>
                                        </p:cTn>
                                        <p:tgtEl>
                                          <p:spTgt spid="5">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5">
                                            <p:txEl>
                                              <p:pRg st="1" end="1"/>
                                            </p:txEl>
                                          </p:spTgt>
                                        </p:tgtEl>
                                      </p:cBhvr>
                                    </p:animEffect>
                                    <p:set>
                                      <p:cBhvr>
                                        <p:cTn id="10" dur="1" fill="hold">
                                          <p:stCondLst>
                                            <p:cond delay="499"/>
                                          </p:stCondLst>
                                        </p:cTn>
                                        <p:tgtEl>
                                          <p:spTgt spid="5">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70689"/>
          </a:xfrm>
        </p:spPr>
        <p:txBody>
          <a:bodyPr>
            <a:noAutofit/>
          </a:bodyPr>
          <a:lstStyle/>
          <a:p>
            <a:pPr algn="ctr"/>
            <a:r>
              <a:rPr lang="en-US" sz="3600" dirty="0" smtClean="0">
                <a:solidFill>
                  <a:schemeClr val="accent4">
                    <a:lumMod val="75000"/>
                  </a:schemeClr>
                </a:solidFill>
              </a:rPr>
              <a:t>The Curse</a:t>
            </a:r>
            <a:br>
              <a:rPr lang="en-US" sz="3600" dirty="0" smtClean="0">
                <a:solidFill>
                  <a:schemeClr val="accent4">
                    <a:lumMod val="75000"/>
                  </a:schemeClr>
                </a:solidFill>
              </a:rPr>
            </a:br>
            <a:r>
              <a:rPr lang="en-US" sz="3600" dirty="0" smtClean="0">
                <a:solidFill>
                  <a:schemeClr val="accent4">
                    <a:lumMod val="75000"/>
                  </a:schemeClr>
                </a:solidFill>
              </a:rPr>
              <a:t>will be conquered</a:t>
            </a:r>
            <a:endParaRPr lang="en-US" sz="3600" dirty="0">
              <a:solidFill>
                <a:schemeClr val="accent4">
                  <a:lumMod val="75000"/>
                </a:schemeClr>
              </a:solidFill>
            </a:endParaRPr>
          </a:p>
        </p:txBody>
      </p:sp>
      <p:sp>
        <p:nvSpPr>
          <p:cNvPr id="4" name="Title 1"/>
          <p:cNvSpPr txBox="1">
            <a:spLocks/>
          </p:cNvSpPr>
          <p:nvPr/>
        </p:nvSpPr>
        <p:spPr>
          <a:xfrm>
            <a:off x="0" y="4723621"/>
            <a:ext cx="9144000" cy="4198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rgbClr val="604A7B"/>
                </a:solidFill>
                <a:latin typeface="Trend Sans One"/>
                <a:ea typeface="+mj-ea"/>
                <a:cs typeface="Trend Sans One"/>
              </a:defRPr>
            </a:lvl1pPr>
          </a:lstStyle>
          <a:p>
            <a:pPr algn="r"/>
            <a:r>
              <a:rPr lang="en-US" sz="1800" dirty="0" smtClean="0">
                <a:solidFill>
                  <a:schemeClr val="accent4">
                    <a:lumMod val="75000"/>
                  </a:schemeClr>
                </a:solidFill>
              </a:rPr>
              <a:t>Genesis fulfilled in Jesus’ Return</a:t>
            </a:r>
            <a:endParaRPr lang="en-US" sz="1800" dirty="0">
              <a:solidFill>
                <a:schemeClr val="accent4">
                  <a:lumMod val="75000"/>
                </a:schemeClr>
              </a:solidFill>
            </a:endParaRPr>
          </a:p>
        </p:txBody>
      </p:sp>
      <p:sp>
        <p:nvSpPr>
          <p:cNvPr id="5" name="Content Placeholder 2"/>
          <p:cNvSpPr>
            <a:spLocks noGrp="1"/>
          </p:cNvSpPr>
          <p:nvPr>
            <p:ph idx="1"/>
          </p:nvPr>
        </p:nvSpPr>
        <p:spPr>
          <a:xfrm>
            <a:off x="457200" y="1501060"/>
            <a:ext cx="8229600" cy="2256841"/>
          </a:xfrm>
        </p:spPr>
        <p:txBody>
          <a:bodyPr>
            <a:normAutofit/>
          </a:bodyPr>
          <a:lstStyle/>
          <a:p>
            <a:r>
              <a:rPr lang="en-US" b="1" dirty="0" smtClean="0"/>
              <a:t>Philippians </a:t>
            </a:r>
            <a:r>
              <a:rPr lang="en-US" b="1" dirty="0"/>
              <a:t>3:21</a:t>
            </a:r>
            <a:r>
              <a:rPr lang="en-US" dirty="0"/>
              <a:t> </a:t>
            </a:r>
          </a:p>
          <a:p>
            <a:r>
              <a:rPr lang="en-US" dirty="0" smtClean="0"/>
              <a:t>Jesus Christ will </a:t>
            </a:r>
            <a:r>
              <a:rPr lang="en-US" dirty="0"/>
              <a:t>transform the body of our humble state into conformity with the body of His </a:t>
            </a:r>
            <a:r>
              <a:rPr lang="en-US" dirty="0" smtClean="0"/>
              <a:t>glory....</a:t>
            </a:r>
            <a:endParaRPr lang="en-US" dirty="0">
              <a:solidFill>
                <a:srgbClr val="604A7B"/>
              </a:solidFill>
            </a:endParaRPr>
          </a:p>
        </p:txBody>
      </p:sp>
    </p:spTree>
    <p:extLst>
      <p:ext uri="{BB962C8B-B14F-4D97-AF65-F5344CB8AC3E}">
        <p14:creationId xmlns:p14="http://schemas.microsoft.com/office/powerpoint/2010/main" xmlns="" val="33667714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70689"/>
          </a:xfrm>
        </p:spPr>
        <p:txBody>
          <a:bodyPr>
            <a:noAutofit/>
          </a:bodyPr>
          <a:lstStyle/>
          <a:p>
            <a:pPr algn="ctr"/>
            <a:r>
              <a:rPr lang="en-US" sz="3600" dirty="0" smtClean="0">
                <a:solidFill>
                  <a:schemeClr val="accent4">
                    <a:lumMod val="75000"/>
                  </a:schemeClr>
                </a:solidFill>
              </a:rPr>
              <a:t>The kingdom</a:t>
            </a:r>
            <a:br>
              <a:rPr lang="en-US" sz="3600" dirty="0" smtClean="0">
                <a:solidFill>
                  <a:schemeClr val="accent4">
                    <a:lumMod val="75000"/>
                  </a:schemeClr>
                </a:solidFill>
              </a:rPr>
            </a:br>
            <a:r>
              <a:rPr lang="en-US" sz="3600" dirty="0" smtClean="0">
                <a:solidFill>
                  <a:schemeClr val="accent4">
                    <a:lumMod val="75000"/>
                  </a:schemeClr>
                </a:solidFill>
              </a:rPr>
              <a:t>will come on earth </a:t>
            </a:r>
            <a:endParaRPr lang="en-US" sz="3600" dirty="0">
              <a:solidFill>
                <a:schemeClr val="accent4">
                  <a:lumMod val="75000"/>
                </a:schemeClr>
              </a:solidFill>
            </a:endParaRPr>
          </a:p>
        </p:txBody>
      </p:sp>
      <p:sp>
        <p:nvSpPr>
          <p:cNvPr id="4" name="Title 1"/>
          <p:cNvSpPr txBox="1">
            <a:spLocks/>
          </p:cNvSpPr>
          <p:nvPr/>
        </p:nvSpPr>
        <p:spPr>
          <a:xfrm>
            <a:off x="0" y="4723621"/>
            <a:ext cx="9144000" cy="4198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rgbClr val="604A7B"/>
                </a:solidFill>
                <a:latin typeface="Trend Sans One"/>
                <a:ea typeface="+mj-ea"/>
                <a:cs typeface="Trend Sans One"/>
              </a:defRPr>
            </a:lvl1pPr>
          </a:lstStyle>
          <a:p>
            <a:pPr algn="r"/>
            <a:r>
              <a:rPr lang="en-US" sz="1800" dirty="0" smtClean="0">
                <a:solidFill>
                  <a:schemeClr val="accent4">
                    <a:lumMod val="75000"/>
                  </a:schemeClr>
                </a:solidFill>
              </a:rPr>
              <a:t>Genesis fulfilled in Jesus’ Return</a:t>
            </a:r>
            <a:endParaRPr lang="en-US" sz="1800" dirty="0">
              <a:solidFill>
                <a:schemeClr val="accent4">
                  <a:lumMod val="75000"/>
                </a:schemeClr>
              </a:solidFill>
            </a:endParaRPr>
          </a:p>
        </p:txBody>
      </p:sp>
      <p:sp>
        <p:nvSpPr>
          <p:cNvPr id="6" name="Content Placeholder 2"/>
          <p:cNvSpPr>
            <a:spLocks noGrp="1"/>
          </p:cNvSpPr>
          <p:nvPr>
            <p:ph idx="1"/>
          </p:nvPr>
        </p:nvSpPr>
        <p:spPr>
          <a:xfrm>
            <a:off x="457200" y="1815970"/>
            <a:ext cx="8229600" cy="2991627"/>
          </a:xfrm>
        </p:spPr>
        <p:txBody>
          <a:bodyPr>
            <a:normAutofit/>
          </a:bodyPr>
          <a:lstStyle/>
          <a:p>
            <a:r>
              <a:rPr lang="en-US" b="1" dirty="0" smtClean="0"/>
              <a:t>1 </a:t>
            </a:r>
            <a:r>
              <a:rPr lang="en-US" b="1" dirty="0"/>
              <a:t>John 5:19</a:t>
            </a:r>
            <a:r>
              <a:rPr lang="en-US" dirty="0"/>
              <a:t> </a:t>
            </a:r>
          </a:p>
          <a:p>
            <a:r>
              <a:rPr lang="en-US" dirty="0" smtClean="0"/>
              <a:t>... </a:t>
            </a:r>
            <a:r>
              <a:rPr lang="en-US" dirty="0"/>
              <a:t>the whole world lies in the power of the evil one. </a:t>
            </a:r>
          </a:p>
          <a:p>
            <a:r>
              <a:rPr lang="en-US" dirty="0" smtClean="0"/>
              <a:t> </a:t>
            </a:r>
            <a:endParaRPr lang="en-US" dirty="0">
              <a:solidFill>
                <a:srgbClr val="604A7B"/>
              </a:solidFill>
            </a:endParaRPr>
          </a:p>
        </p:txBody>
      </p:sp>
    </p:spTree>
    <p:extLst>
      <p:ext uri="{BB962C8B-B14F-4D97-AF65-F5344CB8AC3E}">
        <p14:creationId xmlns:p14="http://schemas.microsoft.com/office/powerpoint/2010/main" xmlns="" val="6096171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70689"/>
          </a:xfrm>
        </p:spPr>
        <p:txBody>
          <a:bodyPr>
            <a:noAutofit/>
          </a:bodyPr>
          <a:lstStyle/>
          <a:p>
            <a:pPr algn="ctr"/>
            <a:r>
              <a:rPr lang="en-US" sz="3600" dirty="0" smtClean="0">
                <a:solidFill>
                  <a:schemeClr val="accent4">
                    <a:lumMod val="75000"/>
                  </a:schemeClr>
                </a:solidFill>
              </a:rPr>
              <a:t>The kingdom</a:t>
            </a:r>
            <a:br>
              <a:rPr lang="en-US" sz="3600" dirty="0" smtClean="0">
                <a:solidFill>
                  <a:schemeClr val="accent4">
                    <a:lumMod val="75000"/>
                  </a:schemeClr>
                </a:solidFill>
              </a:rPr>
            </a:br>
            <a:r>
              <a:rPr lang="en-US" sz="3600" dirty="0" smtClean="0">
                <a:solidFill>
                  <a:schemeClr val="accent4">
                    <a:lumMod val="75000"/>
                  </a:schemeClr>
                </a:solidFill>
              </a:rPr>
              <a:t>will come on earth </a:t>
            </a:r>
            <a:endParaRPr lang="en-US" sz="3600" dirty="0">
              <a:solidFill>
                <a:schemeClr val="accent4">
                  <a:lumMod val="75000"/>
                </a:schemeClr>
              </a:solidFill>
            </a:endParaRPr>
          </a:p>
        </p:txBody>
      </p:sp>
      <p:sp>
        <p:nvSpPr>
          <p:cNvPr id="3" name="Content Placeholder 2"/>
          <p:cNvSpPr>
            <a:spLocks noGrp="1"/>
          </p:cNvSpPr>
          <p:nvPr>
            <p:ph idx="1"/>
          </p:nvPr>
        </p:nvSpPr>
        <p:spPr>
          <a:xfrm>
            <a:off x="457200" y="1200151"/>
            <a:ext cx="8229600" cy="794267"/>
          </a:xfrm>
        </p:spPr>
        <p:txBody>
          <a:bodyPr/>
          <a:lstStyle/>
          <a:p>
            <a:pPr marL="457200" indent="-457200">
              <a:buFont typeface="Arial"/>
              <a:buChar char="•"/>
            </a:pPr>
            <a:r>
              <a:rPr lang="en-US" i="1" dirty="0" smtClean="0"/>
              <a:t>Rapture</a:t>
            </a:r>
          </a:p>
        </p:txBody>
      </p:sp>
      <p:sp>
        <p:nvSpPr>
          <p:cNvPr id="4" name="Title 1"/>
          <p:cNvSpPr txBox="1">
            <a:spLocks/>
          </p:cNvSpPr>
          <p:nvPr/>
        </p:nvSpPr>
        <p:spPr>
          <a:xfrm>
            <a:off x="0" y="4723621"/>
            <a:ext cx="9144000" cy="4198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rgbClr val="604A7B"/>
                </a:solidFill>
                <a:latin typeface="Trend Sans One"/>
                <a:ea typeface="+mj-ea"/>
                <a:cs typeface="Trend Sans One"/>
              </a:defRPr>
            </a:lvl1pPr>
          </a:lstStyle>
          <a:p>
            <a:pPr algn="r"/>
            <a:r>
              <a:rPr lang="en-US" sz="1800" dirty="0" smtClean="0">
                <a:solidFill>
                  <a:schemeClr val="accent4">
                    <a:lumMod val="75000"/>
                  </a:schemeClr>
                </a:solidFill>
              </a:rPr>
              <a:t>Genesis fulfilled in Jesus’ Return</a:t>
            </a:r>
            <a:endParaRPr lang="en-US" sz="1800" dirty="0">
              <a:solidFill>
                <a:schemeClr val="accent4">
                  <a:lumMod val="75000"/>
                </a:schemeClr>
              </a:solidFill>
            </a:endParaRPr>
          </a:p>
        </p:txBody>
      </p:sp>
      <p:sp>
        <p:nvSpPr>
          <p:cNvPr id="5" name="Content Placeholder 2"/>
          <p:cNvSpPr txBox="1">
            <a:spLocks/>
          </p:cNvSpPr>
          <p:nvPr/>
        </p:nvSpPr>
        <p:spPr>
          <a:xfrm>
            <a:off x="457200" y="1784480"/>
            <a:ext cx="8229600" cy="2939141"/>
          </a:xfrm>
          <a:prstGeom prst="rect">
            <a:avLst/>
          </a:prstGeom>
        </p:spPr>
        <p:txBody>
          <a:bodyPr vert="horz" lIns="91440" tIns="45720" rIns="91440" bIns="45720" rtlCol="0">
            <a:normAutofit fontScale="77500" lnSpcReduction="20000"/>
          </a:bodyPr>
          <a:lstStyle>
            <a:lvl1pPr marL="0" indent="0" algn="l" defTabSz="457200" rtl="0" eaLnBrk="1" latinLnBrk="0" hangingPunct="1">
              <a:spcBef>
                <a:spcPct val="20000"/>
              </a:spcBef>
              <a:buFont typeface="Arial"/>
              <a:buNone/>
              <a:defRPr sz="3200" kern="1200">
                <a:solidFill>
                  <a:srgbClr val="604A7B"/>
                </a:solidFill>
                <a:latin typeface="Georgia"/>
                <a:ea typeface="+mn-ea"/>
                <a:cs typeface="Georgia"/>
              </a:defRPr>
            </a:lvl1pPr>
            <a:lvl2pPr marL="742950" indent="-285750" algn="l" defTabSz="457200" rtl="0" eaLnBrk="1" latinLnBrk="0" hangingPunct="1">
              <a:spcBef>
                <a:spcPct val="20000"/>
              </a:spcBef>
              <a:buFont typeface="Arial"/>
              <a:buChar char="–"/>
              <a:defRPr sz="2800" kern="1200">
                <a:solidFill>
                  <a:srgbClr val="604A7B"/>
                </a:solidFill>
                <a:latin typeface="Georgia"/>
                <a:ea typeface="+mn-ea"/>
                <a:cs typeface="Georgia"/>
              </a:defRPr>
            </a:lvl2pPr>
            <a:lvl3pPr marL="1143000" indent="-228600" algn="l" defTabSz="457200" rtl="0" eaLnBrk="1" latinLnBrk="0" hangingPunct="1">
              <a:spcBef>
                <a:spcPct val="20000"/>
              </a:spcBef>
              <a:buFont typeface="Arial"/>
              <a:buChar char="•"/>
              <a:defRPr sz="2400" kern="1200">
                <a:solidFill>
                  <a:srgbClr val="604A7B"/>
                </a:solidFill>
                <a:latin typeface="Georgia"/>
                <a:ea typeface="+mn-ea"/>
                <a:cs typeface="Georgia"/>
              </a:defRPr>
            </a:lvl3pPr>
            <a:lvl4pPr marL="1600200" indent="-228600" algn="l" defTabSz="457200" rtl="0" eaLnBrk="1" latinLnBrk="0" hangingPunct="1">
              <a:spcBef>
                <a:spcPct val="20000"/>
              </a:spcBef>
              <a:buFont typeface="Arial"/>
              <a:buChar char="–"/>
              <a:defRPr sz="2000" kern="1200">
                <a:solidFill>
                  <a:srgbClr val="604A7B"/>
                </a:solidFill>
                <a:latin typeface="Georgia"/>
                <a:ea typeface="+mn-ea"/>
                <a:cs typeface="Georgia"/>
              </a:defRPr>
            </a:lvl4pPr>
            <a:lvl5pPr marL="2057400" indent="-228600" algn="l" defTabSz="457200" rtl="0" eaLnBrk="1" latinLnBrk="0" hangingPunct="1">
              <a:spcBef>
                <a:spcPct val="20000"/>
              </a:spcBef>
              <a:buFont typeface="Arial"/>
              <a:buChar char="»"/>
              <a:defRPr sz="2000" kern="1200">
                <a:solidFill>
                  <a:srgbClr val="604A7B"/>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spcBef>
                <a:spcPts val="100"/>
              </a:spcBef>
            </a:pPr>
            <a:r>
              <a:rPr lang="en-US" b="1" dirty="0"/>
              <a:t>1 </a:t>
            </a:r>
            <a:r>
              <a:rPr lang="en-US" b="1" dirty="0" smtClean="0"/>
              <a:t>Thessalonians </a:t>
            </a:r>
            <a:r>
              <a:rPr lang="en-US" b="1" dirty="0"/>
              <a:t>4:16-</a:t>
            </a:r>
            <a:r>
              <a:rPr lang="en-US" b="1" dirty="0" smtClean="0"/>
              <a:t>17</a:t>
            </a:r>
          </a:p>
          <a:p>
            <a:pPr>
              <a:lnSpc>
                <a:spcPct val="120000"/>
              </a:lnSpc>
              <a:spcBef>
                <a:spcPts val="100"/>
              </a:spcBef>
            </a:pPr>
            <a:r>
              <a:rPr lang="en-US" dirty="0" smtClean="0"/>
              <a:t>For the Lord himself will come down from heaven, with a loud command, with the voice of the archangel and with the trumpet call of God, and the dead in Christ will rise first. After that, we who are still alive and are left will be </a:t>
            </a:r>
            <a:r>
              <a:rPr lang="en-US" b="1" i="1" dirty="0" smtClean="0"/>
              <a:t>caught up </a:t>
            </a:r>
            <a:r>
              <a:rPr lang="en-US" dirty="0" smtClean="0"/>
              <a:t>together with them in the clouds to meet the Lord in the air. And so we will be with the Lord forever. </a:t>
            </a:r>
          </a:p>
        </p:txBody>
      </p:sp>
    </p:spTree>
    <p:extLst>
      <p:ext uri="{BB962C8B-B14F-4D97-AF65-F5344CB8AC3E}">
        <p14:creationId xmlns:p14="http://schemas.microsoft.com/office/powerpoint/2010/main" xmlns="" val="11000885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70689"/>
          </a:xfrm>
        </p:spPr>
        <p:txBody>
          <a:bodyPr>
            <a:noAutofit/>
          </a:bodyPr>
          <a:lstStyle/>
          <a:p>
            <a:pPr algn="ctr"/>
            <a:r>
              <a:rPr lang="en-US" sz="3600" dirty="0" smtClean="0">
                <a:solidFill>
                  <a:schemeClr val="accent4">
                    <a:lumMod val="75000"/>
                  </a:schemeClr>
                </a:solidFill>
              </a:rPr>
              <a:t>The kingdom</a:t>
            </a:r>
            <a:br>
              <a:rPr lang="en-US" sz="3600" dirty="0" smtClean="0">
                <a:solidFill>
                  <a:schemeClr val="accent4">
                    <a:lumMod val="75000"/>
                  </a:schemeClr>
                </a:solidFill>
              </a:rPr>
            </a:br>
            <a:r>
              <a:rPr lang="en-US" sz="3600" dirty="0" smtClean="0">
                <a:solidFill>
                  <a:schemeClr val="accent4">
                    <a:lumMod val="75000"/>
                  </a:schemeClr>
                </a:solidFill>
              </a:rPr>
              <a:t>will come on earth </a:t>
            </a:r>
            <a:endParaRPr lang="en-US" sz="3600" dirty="0">
              <a:solidFill>
                <a:schemeClr val="accent4">
                  <a:lumMod val="75000"/>
                </a:schemeClr>
              </a:solidFill>
            </a:endParaRPr>
          </a:p>
        </p:txBody>
      </p:sp>
      <p:sp>
        <p:nvSpPr>
          <p:cNvPr id="3" name="Content Placeholder 2"/>
          <p:cNvSpPr>
            <a:spLocks noGrp="1"/>
          </p:cNvSpPr>
          <p:nvPr>
            <p:ph idx="1"/>
          </p:nvPr>
        </p:nvSpPr>
        <p:spPr/>
        <p:txBody>
          <a:bodyPr/>
          <a:lstStyle/>
          <a:p>
            <a:pPr marL="457200" indent="-457200">
              <a:buFont typeface="Arial"/>
              <a:buChar char="•"/>
            </a:pPr>
            <a:r>
              <a:rPr lang="en-US" i="1" dirty="0" smtClean="0"/>
              <a:t>Rapture</a:t>
            </a:r>
          </a:p>
          <a:p>
            <a:pPr marL="457200" indent="-457200">
              <a:buFont typeface="Arial"/>
              <a:buChar char="•"/>
            </a:pPr>
            <a:r>
              <a:rPr lang="en-US" i="1" dirty="0" smtClean="0"/>
              <a:t>Tribulation</a:t>
            </a:r>
          </a:p>
        </p:txBody>
      </p:sp>
      <p:sp>
        <p:nvSpPr>
          <p:cNvPr id="4" name="Title 1"/>
          <p:cNvSpPr txBox="1">
            <a:spLocks/>
          </p:cNvSpPr>
          <p:nvPr/>
        </p:nvSpPr>
        <p:spPr>
          <a:xfrm>
            <a:off x="0" y="4723621"/>
            <a:ext cx="9144000" cy="4198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rgbClr val="604A7B"/>
                </a:solidFill>
                <a:latin typeface="Trend Sans One"/>
                <a:ea typeface="+mj-ea"/>
                <a:cs typeface="Trend Sans One"/>
              </a:defRPr>
            </a:lvl1pPr>
          </a:lstStyle>
          <a:p>
            <a:pPr algn="r"/>
            <a:r>
              <a:rPr lang="en-US" sz="1800" dirty="0" smtClean="0">
                <a:solidFill>
                  <a:schemeClr val="accent4">
                    <a:lumMod val="75000"/>
                  </a:schemeClr>
                </a:solidFill>
              </a:rPr>
              <a:t>Genesis fulfilled in Jesus’ Return</a:t>
            </a:r>
            <a:endParaRPr lang="en-US" sz="1800" dirty="0">
              <a:solidFill>
                <a:schemeClr val="accent4">
                  <a:lumMod val="75000"/>
                </a:schemeClr>
              </a:solidFill>
            </a:endParaRPr>
          </a:p>
        </p:txBody>
      </p:sp>
    </p:spTree>
    <p:extLst>
      <p:ext uri="{BB962C8B-B14F-4D97-AF65-F5344CB8AC3E}">
        <p14:creationId xmlns:p14="http://schemas.microsoft.com/office/powerpoint/2010/main" xmlns="" val="2817213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70689"/>
          </a:xfrm>
        </p:spPr>
        <p:txBody>
          <a:bodyPr>
            <a:noAutofit/>
          </a:bodyPr>
          <a:lstStyle/>
          <a:p>
            <a:pPr algn="ctr"/>
            <a:r>
              <a:rPr lang="en-US" sz="3600" dirty="0" smtClean="0">
                <a:solidFill>
                  <a:schemeClr val="accent4">
                    <a:lumMod val="75000"/>
                  </a:schemeClr>
                </a:solidFill>
              </a:rPr>
              <a:t>The kingdom</a:t>
            </a:r>
            <a:br>
              <a:rPr lang="en-US" sz="3600" dirty="0" smtClean="0">
                <a:solidFill>
                  <a:schemeClr val="accent4">
                    <a:lumMod val="75000"/>
                  </a:schemeClr>
                </a:solidFill>
              </a:rPr>
            </a:br>
            <a:r>
              <a:rPr lang="en-US" sz="3600" dirty="0" smtClean="0">
                <a:solidFill>
                  <a:schemeClr val="accent4">
                    <a:lumMod val="75000"/>
                  </a:schemeClr>
                </a:solidFill>
              </a:rPr>
              <a:t>will come on earth </a:t>
            </a:r>
            <a:endParaRPr lang="en-US" sz="3600" dirty="0">
              <a:solidFill>
                <a:schemeClr val="accent4">
                  <a:lumMod val="75000"/>
                </a:schemeClr>
              </a:solidFill>
            </a:endParaRPr>
          </a:p>
        </p:txBody>
      </p:sp>
      <p:sp>
        <p:nvSpPr>
          <p:cNvPr id="4" name="Title 1"/>
          <p:cNvSpPr txBox="1">
            <a:spLocks/>
          </p:cNvSpPr>
          <p:nvPr/>
        </p:nvSpPr>
        <p:spPr>
          <a:xfrm>
            <a:off x="0" y="4723621"/>
            <a:ext cx="9144000" cy="4198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rgbClr val="604A7B"/>
                </a:solidFill>
                <a:latin typeface="Trend Sans One"/>
                <a:ea typeface="+mj-ea"/>
                <a:cs typeface="Trend Sans One"/>
              </a:defRPr>
            </a:lvl1pPr>
          </a:lstStyle>
          <a:p>
            <a:pPr algn="r"/>
            <a:r>
              <a:rPr lang="en-US" sz="1800" dirty="0" smtClean="0">
                <a:solidFill>
                  <a:schemeClr val="accent4">
                    <a:lumMod val="75000"/>
                  </a:schemeClr>
                </a:solidFill>
              </a:rPr>
              <a:t>Genesis fulfilled in Jesus’ Return</a:t>
            </a:r>
            <a:endParaRPr lang="en-US" sz="1800" dirty="0">
              <a:solidFill>
                <a:schemeClr val="accent4">
                  <a:lumMod val="75000"/>
                </a:schemeClr>
              </a:solidFill>
            </a:endParaRPr>
          </a:p>
        </p:txBody>
      </p:sp>
      <p:sp>
        <p:nvSpPr>
          <p:cNvPr id="6" name="Content Placeholder 2"/>
          <p:cNvSpPr>
            <a:spLocks noGrp="1"/>
          </p:cNvSpPr>
          <p:nvPr>
            <p:ph idx="1"/>
          </p:nvPr>
        </p:nvSpPr>
        <p:spPr>
          <a:xfrm>
            <a:off x="457200" y="1196648"/>
            <a:ext cx="8229600" cy="3579457"/>
          </a:xfrm>
        </p:spPr>
        <p:txBody>
          <a:bodyPr>
            <a:normAutofit fontScale="92500" lnSpcReduction="10000"/>
          </a:bodyPr>
          <a:lstStyle/>
          <a:p>
            <a:r>
              <a:rPr lang="en-US" b="1" dirty="0" smtClean="0"/>
              <a:t>Zechariah </a:t>
            </a:r>
            <a:r>
              <a:rPr lang="en-US" b="1" dirty="0"/>
              <a:t>12:10</a:t>
            </a:r>
            <a:r>
              <a:rPr lang="en-US" dirty="0"/>
              <a:t> </a:t>
            </a:r>
          </a:p>
          <a:p>
            <a:r>
              <a:rPr lang="en-US" dirty="0"/>
              <a:t>“I will pour out on the house of David and on the inhabitants of Jerusalem, the Spirit of grace and of supplication, so that they will look on Me whom they have pierced; and they will mourn for Him, as one mourns for an only son, and they will weep bitterly over Him like the bitter weeping over a firstborn</a:t>
            </a:r>
            <a:r>
              <a:rPr lang="en-US" dirty="0" smtClean="0"/>
              <a:t>.”</a:t>
            </a:r>
            <a:endParaRPr lang="en-US" dirty="0"/>
          </a:p>
          <a:p>
            <a:endParaRPr lang="en-US" dirty="0">
              <a:solidFill>
                <a:srgbClr val="604A7B"/>
              </a:solidFill>
            </a:endParaRPr>
          </a:p>
        </p:txBody>
      </p:sp>
    </p:spTree>
    <p:extLst>
      <p:ext uri="{BB962C8B-B14F-4D97-AF65-F5344CB8AC3E}">
        <p14:creationId xmlns:p14="http://schemas.microsoft.com/office/powerpoint/2010/main" xmlns="" val="25533303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70689"/>
          </a:xfrm>
        </p:spPr>
        <p:txBody>
          <a:bodyPr>
            <a:noAutofit/>
          </a:bodyPr>
          <a:lstStyle/>
          <a:p>
            <a:pPr algn="ctr"/>
            <a:r>
              <a:rPr lang="en-US" sz="3600" dirty="0" smtClean="0">
                <a:solidFill>
                  <a:schemeClr val="accent4">
                    <a:lumMod val="75000"/>
                  </a:schemeClr>
                </a:solidFill>
              </a:rPr>
              <a:t>The kingdom</a:t>
            </a:r>
            <a:br>
              <a:rPr lang="en-US" sz="3600" dirty="0" smtClean="0">
                <a:solidFill>
                  <a:schemeClr val="accent4">
                    <a:lumMod val="75000"/>
                  </a:schemeClr>
                </a:solidFill>
              </a:rPr>
            </a:br>
            <a:r>
              <a:rPr lang="en-US" sz="3600" dirty="0" smtClean="0">
                <a:solidFill>
                  <a:schemeClr val="accent4">
                    <a:lumMod val="75000"/>
                  </a:schemeClr>
                </a:solidFill>
              </a:rPr>
              <a:t>will come on earth </a:t>
            </a:r>
            <a:endParaRPr lang="en-US" sz="3600" dirty="0">
              <a:solidFill>
                <a:schemeClr val="accent4">
                  <a:lumMod val="75000"/>
                </a:schemeClr>
              </a:solidFill>
            </a:endParaRPr>
          </a:p>
        </p:txBody>
      </p:sp>
      <p:sp>
        <p:nvSpPr>
          <p:cNvPr id="3" name="Content Placeholder 2"/>
          <p:cNvSpPr>
            <a:spLocks noGrp="1"/>
          </p:cNvSpPr>
          <p:nvPr>
            <p:ph idx="1"/>
          </p:nvPr>
        </p:nvSpPr>
        <p:spPr/>
        <p:txBody>
          <a:bodyPr/>
          <a:lstStyle/>
          <a:p>
            <a:pPr marL="457200" indent="-457200">
              <a:buFont typeface="Arial"/>
              <a:buChar char="•"/>
            </a:pPr>
            <a:r>
              <a:rPr lang="en-US" i="1" dirty="0" smtClean="0"/>
              <a:t>Rapture</a:t>
            </a:r>
          </a:p>
          <a:p>
            <a:pPr marL="457200" indent="-457200">
              <a:buFont typeface="Arial"/>
              <a:buChar char="•"/>
            </a:pPr>
            <a:r>
              <a:rPr lang="en-US" i="1" dirty="0" smtClean="0"/>
              <a:t>Tribulation</a:t>
            </a:r>
          </a:p>
          <a:p>
            <a:pPr marL="457200" indent="-457200">
              <a:buFont typeface="Arial"/>
              <a:buChar char="•"/>
            </a:pPr>
            <a:r>
              <a:rPr lang="en-US" i="1" dirty="0" smtClean="0"/>
              <a:t>Return of Abraham’s SEED</a:t>
            </a:r>
          </a:p>
          <a:p>
            <a:pPr marL="457200" indent="-457200">
              <a:buFont typeface="Arial"/>
              <a:buChar char="•"/>
            </a:pPr>
            <a:r>
              <a:rPr lang="en-US" i="1" dirty="0" smtClean="0"/>
              <a:t>Kingdom on the LAND</a:t>
            </a:r>
          </a:p>
        </p:txBody>
      </p:sp>
      <p:sp>
        <p:nvSpPr>
          <p:cNvPr id="4" name="Title 1"/>
          <p:cNvSpPr txBox="1">
            <a:spLocks/>
          </p:cNvSpPr>
          <p:nvPr/>
        </p:nvSpPr>
        <p:spPr>
          <a:xfrm>
            <a:off x="0" y="4723621"/>
            <a:ext cx="9144000" cy="4198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rgbClr val="604A7B"/>
                </a:solidFill>
                <a:latin typeface="Trend Sans One"/>
                <a:ea typeface="+mj-ea"/>
                <a:cs typeface="Trend Sans One"/>
              </a:defRPr>
            </a:lvl1pPr>
          </a:lstStyle>
          <a:p>
            <a:pPr algn="r"/>
            <a:r>
              <a:rPr lang="en-US" sz="1800" dirty="0" smtClean="0">
                <a:solidFill>
                  <a:schemeClr val="accent4">
                    <a:lumMod val="75000"/>
                  </a:schemeClr>
                </a:solidFill>
              </a:rPr>
              <a:t>Genesis fulfilled in Jesus’ Return</a:t>
            </a:r>
            <a:endParaRPr lang="en-US" sz="1800" dirty="0">
              <a:solidFill>
                <a:schemeClr val="accent4">
                  <a:lumMod val="75000"/>
                </a:schemeClr>
              </a:solidFill>
            </a:endParaRPr>
          </a:p>
        </p:txBody>
      </p:sp>
    </p:spTree>
    <p:extLst>
      <p:ext uri="{BB962C8B-B14F-4D97-AF65-F5344CB8AC3E}">
        <p14:creationId xmlns:p14="http://schemas.microsoft.com/office/powerpoint/2010/main" xmlns="" val="32455124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Up Arrow 4"/>
          <p:cNvSpPr>
            <a:spLocks noChangeArrowheads="1"/>
          </p:cNvSpPr>
          <p:nvPr/>
        </p:nvSpPr>
        <p:spPr bwMode="auto">
          <a:xfrm>
            <a:off x="1752600" y="1371600"/>
            <a:ext cx="304800" cy="2171700"/>
          </a:xfrm>
          <a:prstGeom prst="upArrow">
            <a:avLst>
              <a:gd name="adj1" fmla="val 50000"/>
              <a:gd name="adj2" fmla="val 145755"/>
            </a:avLst>
          </a:prstGeom>
          <a:solidFill>
            <a:schemeClr val="tx1"/>
          </a:solidFill>
          <a:ln w="12700">
            <a:solidFill>
              <a:schemeClr val="tx1"/>
            </a:solidFill>
            <a:round/>
            <a:headEnd type="none" w="sm" len="sm"/>
            <a:tailEnd type="none" w="sm" len="sm"/>
          </a:ln>
        </p:spPr>
        <p:txBody>
          <a:bodyPr/>
          <a:lstStyle/>
          <a:p>
            <a:endParaRPr lang="en-US"/>
          </a:p>
        </p:txBody>
      </p:sp>
      <p:sp>
        <p:nvSpPr>
          <p:cNvPr id="15363" name="TextBox 5"/>
          <p:cNvSpPr txBox="1">
            <a:spLocks noChangeArrowheads="1"/>
          </p:cNvSpPr>
          <p:nvPr/>
        </p:nvSpPr>
        <p:spPr bwMode="auto">
          <a:xfrm rot="-5400000">
            <a:off x="668690" y="2421523"/>
            <a:ext cx="204875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r>
              <a:rPr lang="en-US" sz="1600" b="1">
                <a:latin typeface="Calibri" charset="0"/>
                <a:cs typeface="Calibri" charset="0"/>
              </a:rPr>
              <a:t>Rapture</a:t>
            </a:r>
            <a:r>
              <a:rPr lang="en-US" sz="1600">
                <a:latin typeface="Calibri" charset="0"/>
                <a:cs typeface="Calibri" charset="0"/>
              </a:rPr>
              <a:t> of the Church</a:t>
            </a:r>
          </a:p>
        </p:txBody>
      </p:sp>
      <p:sp>
        <p:nvSpPr>
          <p:cNvPr id="15364" name="Up Arrow 6"/>
          <p:cNvSpPr>
            <a:spLocks noChangeArrowheads="1"/>
          </p:cNvSpPr>
          <p:nvPr/>
        </p:nvSpPr>
        <p:spPr bwMode="auto">
          <a:xfrm rot="10800000">
            <a:off x="4343400" y="1371600"/>
            <a:ext cx="304800" cy="2114550"/>
          </a:xfrm>
          <a:prstGeom prst="upArrow">
            <a:avLst>
              <a:gd name="adj1" fmla="val 50000"/>
              <a:gd name="adj2" fmla="val 145730"/>
            </a:avLst>
          </a:prstGeom>
          <a:solidFill>
            <a:schemeClr val="tx1"/>
          </a:solidFill>
          <a:ln w="12700">
            <a:solidFill>
              <a:schemeClr val="tx1"/>
            </a:solidFill>
            <a:round/>
            <a:headEnd type="none" w="sm" len="sm"/>
            <a:tailEnd type="none" w="sm" len="sm"/>
          </a:ln>
        </p:spPr>
        <p:txBody>
          <a:bodyPr/>
          <a:lstStyle/>
          <a:p>
            <a:endParaRPr lang="en-US"/>
          </a:p>
        </p:txBody>
      </p:sp>
      <p:sp>
        <p:nvSpPr>
          <p:cNvPr id="15365" name="TextBox 7"/>
          <p:cNvSpPr txBox="1">
            <a:spLocks noChangeArrowheads="1"/>
          </p:cNvSpPr>
          <p:nvPr/>
        </p:nvSpPr>
        <p:spPr bwMode="auto">
          <a:xfrm>
            <a:off x="3276600" y="685801"/>
            <a:ext cx="272472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r>
              <a:rPr lang="en-US" sz="2400" b="1">
                <a:latin typeface="Calibri" charset="0"/>
                <a:cs typeface="Calibri" charset="0"/>
              </a:rPr>
              <a:t>Our Glorious Future</a:t>
            </a:r>
          </a:p>
        </p:txBody>
      </p:sp>
      <p:sp>
        <p:nvSpPr>
          <p:cNvPr id="15366" name="TextBox 8"/>
          <p:cNvSpPr txBox="1">
            <a:spLocks noChangeArrowheads="1"/>
          </p:cNvSpPr>
          <p:nvPr/>
        </p:nvSpPr>
        <p:spPr bwMode="auto">
          <a:xfrm rot="5400000">
            <a:off x="3974148" y="2319130"/>
            <a:ext cx="146716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r>
              <a:rPr lang="en-US" sz="1600" b="1">
                <a:latin typeface="Calibri" charset="0"/>
                <a:cs typeface="Calibri" charset="0"/>
              </a:rPr>
              <a:t>Return</a:t>
            </a:r>
            <a:r>
              <a:rPr lang="en-US" sz="1600">
                <a:latin typeface="Calibri" charset="0"/>
                <a:cs typeface="Calibri" charset="0"/>
              </a:rPr>
              <a:t> of Jesus</a:t>
            </a:r>
          </a:p>
        </p:txBody>
      </p:sp>
      <p:sp>
        <p:nvSpPr>
          <p:cNvPr id="15367" name="TextBox 9"/>
          <p:cNvSpPr txBox="1">
            <a:spLocks noChangeArrowheads="1"/>
          </p:cNvSpPr>
          <p:nvPr/>
        </p:nvSpPr>
        <p:spPr bwMode="auto">
          <a:xfrm>
            <a:off x="2419360" y="1600200"/>
            <a:ext cx="1647807"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pPr algn="ctr"/>
            <a:r>
              <a:rPr lang="en-US" sz="1600" b="1">
                <a:latin typeface="Calibri" charset="0"/>
                <a:cs typeface="Calibri" charset="0"/>
              </a:rPr>
              <a:t>Great Tribulation</a:t>
            </a:r>
          </a:p>
          <a:p>
            <a:pPr algn="ctr"/>
            <a:r>
              <a:rPr lang="en-US" sz="1600">
                <a:latin typeface="Calibri" charset="0"/>
                <a:cs typeface="Calibri" charset="0"/>
              </a:rPr>
              <a:t>7 years</a:t>
            </a:r>
          </a:p>
        </p:txBody>
      </p:sp>
      <p:sp>
        <p:nvSpPr>
          <p:cNvPr id="15368" name="Freeform 20"/>
          <p:cNvSpPr>
            <a:spLocks/>
          </p:cNvSpPr>
          <p:nvPr/>
        </p:nvSpPr>
        <p:spPr bwMode="auto">
          <a:xfrm>
            <a:off x="457201" y="3257550"/>
            <a:ext cx="4879975" cy="588169"/>
          </a:xfrm>
          <a:custGeom>
            <a:avLst/>
            <a:gdLst>
              <a:gd name="T0" fmla="*/ 0 w 8225919"/>
              <a:gd name="T1" fmla="*/ 397209 h 783643"/>
              <a:gd name="T2" fmla="*/ 98157 w 8225919"/>
              <a:gd name="T3" fmla="*/ 397209 h 783643"/>
              <a:gd name="T4" fmla="*/ 127158 w 8225919"/>
              <a:gd name="T5" fmla="*/ 0 h 783643"/>
              <a:gd name="T6" fmla="*/ 181814 w 8225919"/>
              <a:gd name="T7" fmla="*/ 785390 h 783643"/>
              <a:gd name="T8" fmla="*/ 216392 w 8225919"/>
              <a:gd name="T9" fmla="*/ 406236 h 783643"/>
              <a:gd name="T10" fmla="*/ 1018732 w 8225919"/>
              <a:gd name="T11" fmla="*/ 397209 h 7836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225919" h="783643">
                <a:moveTo>
                  <a:pt x="0" y="396325"/>
                </a:moveTo>
                <a:lnTo>
                  <a:pt x="792585" y="396325"/>
                </a:lnTo>
                <a:lnTo>
                  <a:pt x="1026758" y="0"/>
                </a:lnTo>
                <a:lnTo>
                  <a:pt x="1468084" y="783643"/>
                </a:lnTo>
                <a:lnTo>
                  <a:pt x="1747290" y="405333"/>
                </a:lnTo>
                <a:lnTo>
                  <a:pt x="8225919" y="396325"/>
                </a:lnTo>
              </a:path>
            </a:pathLst>
          </a:custGeom>
          <a:noFill/>
          <a:ln w="228600" cap="rnd" cmpd="sng">
            <a:solidFill>
              <a:srgbClr val="000000"/>
            </a:solidFill>
            <a:round/>
            <a:headEn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5369" name="Freeform 21"/>
          <p:cNvSpPr>
            <a:spLocks/>
          </p:cNvSpPr>
          <p:nvPr/>
        </p:nvSpPr>
        <p:spPr bwMode="auto">
          <a:xfrm>
            <a:off x="5029200" y="3257550"/>
            <a:ext cx="3886200" cy="588169"/>
          </a:xfrm>
          <a:custGeom>
            <a:avLst/>
            <a:gdLst>
              <a:gd name="T0" fmla="*/ 0 w 4779144"/>
              <a:gd name="T1" fmla="*/ 397209 h 783643"/>
              <a:gd name="T2" fmla="*/ 346534 w 4779144"/>
              <a:gd name="T3" fmla="*/ 397209 h 783643"/>
              <a:gd name="T4" fmla="*/ 448919 w 4779144"/>
              <a:gd name="T5" fmla="*/ 0 h 783643"/>
              <a:gd name="T6" fmla="*/ 641875 w 4779144"/>
              <a:gd name="T7" fmla="*/ 785390 h 783643"/>
              <a:gd name="T8" fmla="*/ 763951 w 4779144"/>
              <a:gd name="T9" fmla="*/ 406236 h 783643"/>
              <a:gd name="T10" fmla="*/ 2089537 w 4779144"/>
              <a:gd name="T11" fmla="*/ 406235 h 7836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79144" h="783643">
                <a:moveTo>
                  <a:pt x="0" y="396325"/>
                </a:moveTo>
                <a:lnTo>
                  <a:pt x="792585" y="396325"/>
                </a:lnTo>
                <a:lnTo>
                  <a:pt x="1026758" y="0"/>
                </a:lnTo>
                <a:lnTo>
                  <a:pt x="1468084" y="783643"/>
                </a:lnTo>
                <a:lnTo>
                  <a:pt x="1747290" y="405333"/>
                </a:lnTo>
                <a:lnTo>
                  <a:pt x="4779144" y="405332"/>
                </a:lnTo>
              </a:path>
            </a:pathLst>
          </a:custGeom>
          <a:noFill/>
          <a:ln w="228600" cap="rnd" cmpd="sng">
            <a:solidFill>
              <a:srgbClr val="000000"/>
            </a:solidFill>
            <a:round/>
            <a:headEnd type="none" w="med" len="med"/>
            <a:tailEnd type="stealth"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5370" name="TextBox 22"/>
          <p:cNvSpPr txBox="1">
            <a:spLocks noChangeArrowheads="1"/>
          </p:cNvSpPr>
          <p:nvPr/>
        </p:nvSpPr>
        <p:spPr bwMode="auto">
          <a:xfrm>
            <a:off x="5029200" y="1600201"/>
            <a:ext cx="19050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r>
              <a:rPr lang="en-US" sz="1600" b="1">
                <a:latin typeface="Calibri" charset="0"/>
                <a:cs typeface="Calibri" charset="0"/>
              </a:rPr>
              <a:t>Millennial Kingdom</a:t>
            </a:r>
          </a:p>
          <a:p>
            <a:pPr algn="ctr"/>
            <a:r>
              <a:rPr lang="en-US" sz="1600">
                <a:latin typeface="Calibri" charset="0"/>
                <a:cs typeface="Calibri" charset="0"/>
              </a:rPr>
              <a:t>1000 year reign of Christ</a:t>
            </a:r>
          </a:p>
        </p:txBody>
      </p:sp>
      <p:cxnSp>
        <p:nvCxnSpPr>
          <p:cNvPr id="15371" name="Straight Connector 26"/>
          <p:cNvCxnSpPr>
            <a:cxnSpLocks noChangeShapeType="1"/>
          </p:cNvCxnSpPr>
          <p:nvPr/>
        </p:nvCxnSpPr>
        <p:spPr bwMode="auto">
          <a:xfrm>
            <a:off x="3276600" y="2514600"/>
            <a:ext cx="0" cy="971550"/>
          </a:xfrm>
          <a:prstGeom prst="line">
            <a:avLst/>
          </a:prstGeom>
          <a:noFill/>
          <a:ln w="12700">
            <a:solidFill>
              <a:schemeClr val="tx1"/>
            </a:solidFill>
            <a:prstDash val="dot"/>
            <a:round/>
            <a:headEnd type="none" w="sm" len="sm"/>
            <a:tailEnd type="none" w="sm" len="sm"/>
          </a:ln>
          <a:extLst>
            <a:ext uri="{909E8E84-426E-40dd-AFC4-6F175D3DCCD1}">
              <a14:hiddenFill xmlns:a14="http://schemas.microsoft.com/office/drawing/2010/main" xmlns="">
                <a:noFill/>
              </a14:hiddenFill>
            </a:ext>
          </a:extLst>
        </p:spPr>
      </p:cxnSp>
      <p:sp>
        <p:nvSpPr>
          <p:cNvPr id="15372" name="TextBox 27"/>
          <p:cNvSpPr txBox="1">
            <a:spLocks noChangeArrowheads="1"/>
          </p:cNvSpPr>
          <p:nvPr/>
        </p:nvSpPr>
        <p:spPr bwMode="auto">
          <a:xfrm>
            <a:off x="2209800" y="2628901"/>
            <a:ext cx="8382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pPr algn="ctr"/>
            <a:r>
              <a:rPr lang="en-US">
                <a:latin typeface="Calibri" charset="0"/>
                <a:cs typeface="Calibri" charset="0"/>
              </a:rPr>
              <a:t>Rise of Antichrist</a:t>
            </a:r>
          </a:p>
        </p:txBody>
      </p:sp>
      <p:sp>
        <p:nvSpPr>
          <p:cNvPr id="15373" name="TextBox 29"/>
          <p:cNvSpPr txBox="1">
            <a:spLocks noChangeArrowheads="1"/>
          </p:cNvSpPr>
          <p:nvPr/>
        </p:nvSpPr>
        <p:spPr bwMode="auto">
          <a:xfrm>
            <a:off x="3429000" y="2628901"/>
            <a:ext cx="8382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pPr algn="ctr"/>
            <a:r>
              <a:rPr lang="en-US">
                <a:latin typeface="Calibri" charset="0"/>
                <a:cs typeface="Calibri" charset="0"/>
              </a:rPr>
              <a:t>Rule of Antichrist</a:t>
            </a:r>
          </a:p>
        </p:txBody>
      </p:sp>
      <p:sp>
        <p:nvSpPr>
          <p:cNvPr id="15374" name="TextBox 30"/>
          <p:cNvSpPr txBox="1">
            <a:spLocks noChangeArrowheads="1"/>
          </p:cNvSpPr>
          <p:nvPr/>
        </p:nvSpPr>
        <p:spPr bwMode="auto">
          <a:xfrm>
            <a:off x="2209800" y="3025378"/>
            <a:ext cx="8382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pPr algn="ctr"/>
            <a:r>
              <a:rPr lang="en-US">
                <a:latin typeface="Calibri" charset="0"/>
                <a:cs typeface="Calibri" charset="0"/>
              </a:rPr>
              <a:t>Israel at peace</a:t>
            </a:r>
          </a:p>
        </p:txBody>
      </p:sp>
      <p:sp>
        <p:nvSpPr>
          <p:cNvPr id="15375" name="TextBox 31"/>
          <p:cNvSpPr txBox="1">
            <a:spLocks noChangeArrowheads="1"/>
          </p:cNvSpPr>
          <p:nvPr/>
        </p:nvSpPr>
        <p:spPr bwMode="auto">
          <a:xfrm>
            <a:off x="3352800" y="3025378"/>
            <a:ext cx="990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pPr algn="ctr"/>
            <a:r>
              <a:rPr lang="en-US">
                <a:latin typeface="Calibri" charset="0"/>
                <a:cs typeface="Calibri" charset="0"/>
              </a:rPr>
              <a:t>Israel persecuted</a:t>
            </a:r>
          </a:p>
        </p:txBody>
      </p:sp>
      <p:sp>
        <p:nvSpPr>
          <p:cNvPr id="15376" name="TextBox 32"/>
          <p:cNvSpPr txBox="1">
            <a:spLocks noChangeArrowheads="1"/>
          </p:cNvSpPr>
          <p:nvPr/>
        </p:nvSpPr>
        <p:spPr bwMode="auto">
          <a:xfrm>
            <a:off x="2819400" y="2171701"/>
            <a:ext cx="8382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pPr algn="ctr"/>
            <a:r>
              <a:rPr lang="en-US">
                <a:latin typeface="Calibri" charset="0"/>
                <a:cs typeface="Calibri" charset="0"/>
              </a:rPr>
              <a:t>3 ½ year mark</a:t>
            </a:r>
          </a:p>
        </p:txBody>
      </p:sp>
      <p:sp>
        <p:nvSpPr>
          <p:cNvPr id="15377" name="TextBox 33"/>
          <p:cNvSpPr txBox="1">
            <a:spLocks noChangeArrowheads="1"/>
          </p:cNvSpPr>
          <p:nvPr/>
        </p:nvSpPr>
        <p:spPr bwMode="auto">
          <a:xfrm>
            <a:off x="7619747" y="3403998"/>
            <a:ext cx="86093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pPr algn="ctr"/>
            <a:r>
              <a:rPr lang="en-US" sz="1600" b="1">
                <a:solidFill>
                  <a:schemeClr val="bg1"/>
                </a:solidFill>
                <a:latin typeface="Calibri" charset="0"/>
                <a:cs typeface="Calibri" charset="0"/>
              </a:rPr>
              <a:t>Eternity</a:t>
            </a:r>
            <a:endParaRPr lang="en-US" sz="1600">
              <a:solidFill>
                <a:schemeClr val="bg1"/>
              </a:solidFill>
              <a:latin typeface="Calibri" charset="0"/>
              <a:cs typeface="Calibri" charset="0"/>
            </a:endParaRPr>
          </a:p>
        </p:txBody>
      </p:sp>
      <p:cxnSp>
        <p:nvCxnSpPr>
          <p:cNvPr id="15378" name="Straight Connector 37"/>
          <p:cNvCxnSpPr>
            <a:cxnSpLocks noChangeShapeType="1"/>
          </p:cNvCxnSpPr>
          <p:nvPr/>
        </p:nvCxnSpPr>
        <p:spPr bwMode="auto">
          <a:xfrm>
            <a:off x="7467600" y="1371600"/>
            <a:ext cx="0" cy="2800350"/>
          </a:xfrm>
          <a:prstGeom prst="line">
            <a:avLst/>
          </a:prstGeom>
          <a:noFill/>
          <a:ln w="76200">
            <a:solidFill>
              <a:schemeClr val="tx1"/>
            </a:solidFill>
            <a:round/>
            <a:headEnd type="none" w="sm" len="sm"/>
            <a:tailEnd type="none" w="sm" len="sm"/>
          </a:ln>
          <a:extLst>
            <a:ext uri="{909E8E84-426E-40dd-AFC4-6F175D3DCCD1}">
              <a14:hiddenFill xmlns:a14="http://schemas.microsoft.com/office/drawing/2010/main" xmlns="">
                <a:noFill/>
              </a14:hiddenFill>
            </a:ext>
          </a:extLst>
        </p:spPr>
      </p:cxnSp>
      <p:sp>
        <p:nvSpPr>
          <p:cNvPr id="15379" name="TextBox 38"/>
          <p:cNvSpPr txBox="1">
            <a:spLocks noChangeArrowheads="1"/>
          </p:cNvSpPr>
          <p:nvPr/>
        </p:nvSpPr>
        <p:spPr bwMode="auto">
          <a:xfrm rot="5400000">
            <a:off x="6565563" y="2257905"/>
            <a:ext cx="211205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r>
              <a:rPr lang="en-US" sz="1400" dirty="0">
                <a:latin typeface="Calibri" charset="0"/>
                <a:cs typeface="Calibri" charset="0"/>
              </a:rPr>
              <a:t>New heavens &amp; new earth</a:t>
            </a:r>
          </a:p>
        </p:txBody>
      </p:sp>
      <p:sp>
        <p:nvSpPr>
          <p:cNvPr id="15380" name="TextBox 39"/>
          <p:cNvSpPr txBox="1">
            <a:spLocks noChangeArrowheads="1"/>
          </p:cNvSpPr>
          <p:nvPr/>
        </p:nvSpPr>
        <p:spPr bwMode="auto">
          <a:xfrm rot="-5400000">
            <a:off x="6119341" y="2147479"/>
            <a:ext cx="238854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r>
              <a:rPr lang="en-US" sz="1400" dirty="0">
                <a:latin typeface="Calibri" charset="0"/>
                <a:cs typeface="Calibri" charset="0"/>
              </a:rPr>
              <a:t>Great White Throne judgment</a:t>
            </a:r>
          </a:p>
        </p:txBody>
      </p:sp>
      <p:cxnSp>
        <p:nvCxnSpPr>
          <p:cNvPr id="15381" name="Straight Connector 42"/>
          <p:cNvCxnSpPr>
            <a:cxnSpLocks noChangeShapeType="1"/>
          </p:cNvCxnSpPr>
          <p:nvPr/>
        </p:nvCxnSpPr>
        <p:spPr bwMode="auto">
          <a:xfrm>
            <a:off x="7467600" y="3474244"/>
            <a:ext cx="0" cy="171450"/>
          </a:xfrm>
          <a:prstGeom prst="line">
            <a:avLst/>
          </a:prstGeom>
          <a:noFill/>
          <a:ln w="76200">
            <a:solidFill>
              <a:schemeClr val="bg1"/>
            </a:solidFill>
            <a:round/>
            <a:headEnd type="none" w="sm" len="sm"/>
            <a:tailEnd type="none" w="sm" len="sm"/>
          </a:ln>
          <a:extLst>
            <a:ext uri="{909E8E84-426E-40dd-AFC4-6F175D3DCCD1}">
              <a14:hiddenFill xmlns:a14="http://schemas.microsoft.com/office/drawing/2010/main" xmlns="">
                <a:noFill/>
              </a14:hiddenFill>
            </a:ext>
          </a:extLst>
        </p:spPr>
      </p:cxnSp>
      <p:sp>
        <p:nvSpPr>
          <p:cNvPr id="15382" name="TextBox 44"/>
          <p:cNvSpPr txBox="1">
            <a:spLocks noChangeArrowheads="1"/>
          </p:cNvSpPr>
          <p:nvPr/>
        </p:nvSpPr>
        <p:spPr bwMode="auto">
          <a:xfrm>
            <a:off x="380793" y="1600200"/>
            <a:ext cx="115929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pPr algn="ctr"/>
            <a:r>
              <a:rPr lang="en-US" sz="1600" b="1">
                <a:latin typeface="Calibri" charset="0"/>
                <a:cs typeface="Calibri" charset="0"/>
              </a:rPr>
              <a:t>Church Age</a:t>
            </a:r>
          </a:p>
        </p:txBody>
      </p:sp>
      <p:cxnSp>
        <p:nvCxnSpPr>
          <p:cNvPr id="15383" name="Straight Connector 2"/>
          <p:cNvCxnSpPr>
            <a:cxnSpLocks noChangeShapeType="1"/>
          </p:cNvCxnSpPr>
          <p:nvPr/>
        </p:nvCxnSpPr>
        <p:spPr bwMode="auto">
          <a:xfrm flipV="1">
            <a:off x="533400" y="2400300"/>
            <a:ext cx="0" cy="1085850"/>
          </a:xfrm>
          <a:prstGeom prst="line">
            <a:avLst/>
          </a:prstGeom>
          <a:noFill/>
          <a:ln w="76200">
            <a:solidFill>
              <a:schemeClr val="tx1"/>
            </a:solidFill>
            <a:round/>
            <a:headEnd type="none" w="sm" len="sm"/>
            <a:tailEnd type="none" w="sm" len="sm"/>
          </a:ln>
          <a:extLst>
            <a:ext uri="{909E8E84-426E-40dd-AFC4-6F175D3DCCD1}">
              <a14:hiddenFill xmlns:a14="http://schemas.microsoft.com/office/drawing/2010/main" xmlns="">
                <a:noFill/>
              </a14:hiddenFill>
            </a:ext>
          </a:extLst>
        </p:spPr>
      </p:cxnSp>
      <p:cxnSp>
        <p:nvCxnSpPr>
          <p:cNvPr id="15384" name="Straight Connector 27"/>
          <p:cNvCxnSpPr>
            <a:cxnSpLocks noChangeShapeType="1"/>
          </p:cNvCxnSpPr>
          <p:nvPr/>
        </p:nvCxnSpPr>
        <p:spPr bwMode="auto">
          <a:xfrm flipH="1">
            <a:off x="152400" y="2743200"/>
            <a:ext cx="762000" cy="0"/>
          </a:xfrm>
          <a:prstGeom prst="line">
            <a:avLst/>
          </a:prstGeom>
          <a:noFill/>
          <a:ln w="76200">
            <a:solidFill>
              <a:schemeClr val="tx1"/>
            </a:solidFill>
            <a:round/>
            <a:headEnd type="none" w="sm" len="sm"/>
            <a:tailEnd type="none" w="sm" len="sm"/>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xmlns="" val="11468032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70689"/>
          </a:xfrm>
        </p:spPr>
        <p:txBody>
          <a:bodyPr>
            <a:noAutofit/>
          </a:bodyPr>
          <a:lstStyle/>
          <a:p>
            <a:pPr algn="ctr"/>
            <a:r>
              <a:rPr lang="en-US" sz="3600" dirty="0" smtClean="0">
                <a:solidFill>
                  <a:schemeClr val="accent4">
                    <a:lumMod val="75000"/>
                  </a:schemeClr>
                </a:solidFill>
              </a:rPr>
              <a:t>The creation</a:t>
            </a:r>
            <a:br>
              <a:rPr lang="en-US" sz="3600" dirty="0" smtClean="0">
                <a:solidFill>
                  <a:schemeClr val="accent4">
                    <a:lumMod val="75000"/>
                  </a:schemeClr>
                </a:solidFill>
              </a:rPr>
            </a:br>
            <a:r>
              <a:rPr lang="en-US" sz="3600" dirty="0" smtClean="0">
                <a:solidFill>
                  <a:schemeClr val="accent4">
                    <a:lumMod val="75000"/>
                  </a:schemeClr>
                </a:solidFill>
              </a:rPr>
              <a:t>will be renewed</a:t>
            </a:r>
            <a:endParaRPr lang="en-US" sz="3600" dirty="0">
              <a:solidFill>
                <a:schemeClr val="accent4">
                  <a:lumMod val="75000"/>
                </a:schemeClr>
              </a:solidFill>
            </a:endParaRPr>
          </a:p>
        </p:txBody>
      </p:sp>
      <p:sp>
        <p:nvSpPr>
          <p:cNvPr id="4" name="Title 1"/>
          <p:cNvSpPr txBox="1">
            <a:spLocks/>
          </p:cNvSpPr>
          <p:nvPr/>
        </p:nvSpPr>
        <p:spPr>
          <a:xfrm>
            <a:off x="0" y="4723621"/>
            <a:ext cx="9144000" cy="4198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rgbClr val="604A7B"/>
                </a:solidFill>
                <a:latin typeface="Trend Sans One"/>
                <a:ea typeface="+mj-ea"/>
                <a:cs typeface="Trend Sans One"/>
              </a:defRPr>
            </a:lvl1pPr>
          </a:lstStyle>
          <a:p>
            <a:pPr algn="r"/>
            <a:r>
              <a:rPr lang="en-US" sz="1800" dirty="0" smtClean="0">
                <a:solidFill>
                  <a:schemeClr val="accent4">
                    <a:lumMod val="75000"/>
                  </a:schemeClr>
                </a:solidFill>
              </a:rPr>
              <a:t>Genesis fulfilled in Jesus’ Return</a:t>
            </a:r>
            <a:endParaRPr lang="en-US" sz="1800" dirty="0">
              <a:solidFill>
                <a:schemeClr val="accent4">
                  <a:lumMod val="75000"/>
                </a:schemeClr>
              </a:solidFill>
            </a:endParaRPr>
          </a:p>
        </p:txBody>
      </p:sp>
      <p:sp>
        <p:nvSpPr>
          <p:cNvPr id="6" name="Content Placeholder 2"/>
          <p:cNvSpPr>
            <a:spLocks noGrp="1"/>
          </p:cNvSpPr>
          <p:nvPr>
            <p:ph idx="1"/>
          </p:nvPr>
        </p:nvSpPr>
        <p:spPr>
          <a:xfrm>
            <a:off x="457200" y="1847461"/>
            <a:ext cx="8229600" cy="2960136"/>
          </a:xfrm>
        </p:spPr>
        <p:txBody>
          <a:bodyPr>
            <a:normAutofit/>
          </a:bodyPr>
          <a:lstStyle/>
          <a:p>
            <a:r>
              <a:rPr lang="en-US" b="1" dirty="0" smtClean="0"/>
              <a:t>Ezekiel </a:t>
            </a:r>
            <a:r>
              <a:rPr lang="en-US" b="1" dirty="0"/>
              <a:t>36:35</a:t>
            </a:r>
            <a:r>
              <a:rPr lang="en-US" dirty="0"/>
              <a:t> </a:t>
            </a:r>
          </a:p>
          <a:p>
            <a:r>
              <a:rPr lang="en-US" dirty="0"/>
              <a:t>“They will say, ‘This desolate land has become like the garden of </a:t>
            </a:r>
            <a:r>
              <a:rPr lang="en-US" dirty="0" smtClean="0"/>
              <a:t>Eden....’”</a:t>
            </a:r>
          </a:p>
        </p:txBody>
      </p:sp>
    </p:spTree>
    <p:extLst>
      <p:ext uri="{BB962C8B-B14F-4D97-AF65-F5344CB8AC3E}">
        <p14:creationId xmlns:p14="http://schemas.microsoft.com/office/powerpoint/2010/main" xmlns="" val="35555290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70689"/>
          </a:xfrm>
        </p:spPr>
        <p:txBody>
          <a:bodyPr>
            <a:noAutofit/>
          </a:bodyPr>
          <a:lstStyle/>
          <a:p>
            <a:pPr algn="ctr"/>
            <a:r>
              <a:rPr lang="en-US" sz="3600" dirty="0" smtClean="0">
                <a:solidFill>
                  <a:schemeClr val="accent4">
                    <a:lumMod val="75000"/>
                  </a:schemeClr>
                </a:solidFill>
              </a:rPr>
              <a:t>The creation</a:t>
            </a:r>
            <a:br>
              <a:rPr lang="en-US" sz="3600" dirty="0" smtClean="0">
                <a:solidFill>
                  <a:schemeClr val="accent4">
                    <a:lumMod val="75000"/>
                  </a:schemeClr>
                </a:solidFill>
              </a:rPr>
            </a:br>
            <a:r>
              <a:rPr lang="en-US" sz="3600" dirty="0" smtClean="0">
                <a:solidFill>
                  <a:schemeClr val="accent4">
                    <a:lumMod val="75000"/>
                  </a:schemeClr>
                </a:solidFill>
              </a:rPr>
              <a:t>will be renewed</a:t>
            </a:r>
            <a:endParaRPr lang="en-US" sz="3600" dirty="0">
              <a:solidFill>
                <a:schemeClr val="accent4">
                  <a:lumMod val="75000"/>
                </a:schemeClr>
              </a:solidFill>
            </a:endParaRPr>
          </a:p>
        </p:txBody>
      </p:sp>
      <p:sp>
        <p:nvSpPr>
          <p:cNvPr id="4" name="Title 1"/>
          <p:cNvSpPr txBox="1">
            <a:spLocks/>
          </p:cNvSpPr>
          <p:nvPr/>
        </p:nvSpPr>
        <p:spPr>
          <a:xfrm>
            <a:off x="0" y="4723621"/>
            <a:ext cx="9144000" cy="4198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rgbClr val="604A7B"/>
                </a:solidFill>
                <a:latin typeface="Trend Sans One"/>
                <a:ea typeface="+mj-ea"/>
                <a:cs typeface="Trend Sans One"/>
              </a:defRPr>
            </a:lvl1pPr>
          </a:lstStyle>
          <a:p>
            <a:pPr algn="r"/>
            <a:r>
              <a:rPr lang="en-US" sz="1800" dirty="0" smtClean="0">
                <a:solidFill>
                  <a:schemeClr val="accent4">
                    <a:lumMod val="75000"/>
                  </a:schemeClr>
                </a:solidFill>
              </a:rPr>
              <a:t>Genesis fulfilled in Jesus’ Return</a:t>
            </a:r>
            <a:endParaRPr lang="en-US" sz="1800" dirty="0">
              <a:solidFill>
                <a:schemeClr val="accent4">
                  <a:lumMod val="75000"/>
                </a:schemeClr>
              </a:solidFill>
            </a:endParaRPr>
          </a:p>
        </p:txBody>
      </p:sp>
      <p:sp>
        <p:nvSpPr>
          <p:cNvPr id="5" name="Content Placeholder 2"/>
          <p:cNvSpPr>
            <a:spLocks noGrp="1"/>
          </p:cNvSpPr>
          <p:nvPr>
            <p:ph idx="1"/>
          </p:nvPr>
        </p:nvSpPr>
        <p:spPr>
          <a:xfrm>
            <a:off x="457200" y="1459074"/>
            <a:ext cx="8229600" cy="3348523"/>
          </a:xfrm>
        </p:spPr>
        <p:txBody>
          <a:bodyPr>
            <a:normAutofit/>
          </a:bodyPr>
          <a:lstStyle/>
          <a:p>
            <a:r>
              <a:rPr lang="en-US" b="1" dirty="0" smtClean="0"/>
              <a:t>Isaiah </a:t>
            </a:r>
            <a:r>
              <a:rPr lang="en-US" b="1" dirty="0"/>
              <a:t>51:3</a:t>
            </a:r>
            <a:r>
              <a:rPr lang="en-US" dirty="0"/>
              <a:t> </a:t>
            </a:r>
          </a:p>
          <a:p>
            <a:r>
              <a:rPr lang="en-US" dirty="0"/>
              <a:t>Indeed, the Lord will comfort Zion; He will comfort all her waste places. And her wilderness He will make like Eden, </a:t>
            </a:r>
            <a:r>
              <a:rPr lang="en-US" dirty="0" smtClean="0"/>
              <a:t>and </a:t>
            </a:r>
            <a:r>
              <a:rPr lang="en-US" dirty="0"/>
              <a:t>her desert like the garden of the </a:t>
            </a:r>
            <a:r>
              <a:rPr lang="en-US" dirty="0" smtClean="0"/>
              <a:t>Lord....</a:t>
            </a:r>
            <a:endParaRPr lang="en-US" dirty="0">
              <a:solidFill>
                <a:srgbClr val="604A7B"/>
              </a:solidFill>
            </a:endParaRPr>
          </a:p>
        </p:txBody>
      </p:sp>
    </p:spTree>
    <p:extLst>
      <p:ext uri="{BB962C8B-B14F-4D97-AF65-F5344CB8AC3E}">
        <p14:creationId xmlns:p14="http://schemas.microsoft.com/office/powerpoint/2010/main" xmlns="" val="16805723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972" y="205979"/>
            <a:ext cx="8786152" cy="857250"/>
          </a:xfrm>
        </p:spPr>
        <p:txBody>
          <a:bodyPr>
            <a:noAutofit/>
          </a:bodyPr>
          <a:lstStyle/>
          <a:p>
            <a:pPr algn="ctr"/>
            <a:r>
              <a:rPr lang="en-US" spc="-300" dirty="0" smtClean="0">
                <a:solidFill>
                  <a:srgbClr val="604A7B"/>
                </a:solidFill>
              </a:rPr>
              <a:t>APPLICATION</a:t>
            </a:r>
            <a:endParaRPr lang="en-US" spc="-300" dirty="0">
              <a:solidFill>
                <a:srgbClr val="604A7B"/>
              </a:solidFill>
            </a:endParaRPr>
          </a:p>
        </p:txBody>
      </p:sp>
      <p:sp>
        <p:nvSpPr>
          <p:cNvPr id="3" name="Content Placeholder 2"/>
          <p:cNvSpPr>
            <a:spLocks noGrp="1"/>
          </p:cNvSpPr>
          <p:nvPr>
            <p:ph idx="1"/>
          </p:nvPr>
        </p:nvSpPr>
        <p:spPr>
          <a:xfrm>
            <a:off x="934079" y="1427584"/>
            <a:ext cx="7283714" cy="3495479"/>
          </a:xfrm>
        </p:spPr>
        <p:txBody>
          <a:bodyPr>
            <a:noAutofit/>
          </a:bodyPr>
          <a:lstStyle/>
          <a:p>
            <a:pPr algn="ctr"/>
            <a:r>
              <a:rPr lang="en-US" sz="3600" dirty="0"/>
              <a:t>Who in your life needs to hear the good news that </a:t>
            </a:r>
            <a:r>
              <a:rPr lang="en-US" sz="3600" dirty="0" smtClean="0"/>
              <a:t>God always wins, that Jesus </a:t>
            </a:r>
            <a:r>
              <a:rPr lang="en-US" sz="3600" dirty="0"/>
              <a:t>has defeated sin and death and </a:t>
            </a:r>
            <a:r>
              <a:rPr lang="en-US" sz="3600" dirty="0" smtClean="0"/>
              <a:t>will soon return?</a:t>
            </a:r>
            <a:endParaRPr lang="en-US" sz="3600" i="1" dirty="0" smtClean="0">
              <a:solidFill>
                <a:srgbClr val="604A7B"/>
              </a:solidFill>
            </a:endParaRPr>
          </a:p>
        </p:txBody>
      </p:sp>
    </p:spTree>
    <p:extLst>
      <p:ext uri="{BB962C8B-B14F-4D97-AF65-F5344CB8AC3E}">
        <p14:creationId xmlns:p14="http://schemas.microsoft.com/office/powerpoint/2010/main" xmlns="" val="10315810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p:txBody>
          <a:bodyPr/>
          <a:lstStyle/>
          <a:p>
            <a:r>
              <a:rPr lang="en-US" dirty="0" smtClean="0">
                <a:solidFill>
                  <a:srgbClr val="604A7B"/>
                </a:solidFill>
                <a:latin typeface="Trend Sans One"/>
                <a:cs typeface="Trend Sans One"/>
              </a:rPr>
              <a:t>Grace Bible Church</a:t>
            </a:r>
          </a:p>
          <a:p>
            <a:endParaRPr lang="en-US" dirty="0">
              <a:solidFill>
                <a:srgbClr val="604A7B"/>
              </a:solidFill>
              <a:latin typeface="Trend Sans One"/>
              <a:cs typeface="Trend Sans One"/>
            </a:endParaRPr>
          </a:p>
          <a:p>
            <a:r>
              <a:rPr lang="en-US" dirty="0" smtClean="0">
                <a:solidFill>
                  <a:srgbClr val="604A7B"/>
                </a:solidFill>
                <a:latin typeface="Trend Sans One"/>
                <a:cs typeface="Trend Sans One"/>
              </a:rPr>
              <a:t>@</a:t>
            </a:r>
            <a:r>
              <a:rPr lang="en-US" dirty="0" err="1" smtClean="0">
                <a:latin typeface="Trend Sans One"/>
                <a:cs typeface="Trend Sans One"/>
              </a:rPr>
              <a:t>briangfisher</a:t>
            </a:r>
            <a:endParaRPr lang="en-US" dirty="0" smtClean="0">
              <a:solidFill>
                <a:srgbClr val="604A7B"/>
              </a:solidFill>
              <a:latin typeface="Trend Sans One"/>
              <a:cs typeface="Trend Sans One"/>
            </a:endParaRPr>
          </a:p>
          <a:p>
            <a:endParaRPr lang="en-US" dirty="0">
              <a:solidFill>
                <a:srgbClr val="604A7B"/>
              </a:solidFill>
              <a:latin typeface="Trend Sans One"/>
              <a:cs typeface="Trend Sans One"/>
            </a:endParaRPr>
          </a:p>
          <a:p>
            <a:r>
              <a:rPr lang="en-US" dirty="0" smtClean="0">
                <a:solidFill>
                  <a:srgbClr val="604A7B"/>
                </a:solidFill>
                <a:latin typeface="Trend Sans One"/>
                <a:cs typeface="Trend Sans One"/>
              </a:rPr>
              <a:t>Grace Bible Texas App</a:t>
            </a:r>
            <a:endParaRPr lang="en-US" dirty="0">
              <a:solidFill>
                <a:srgbClr val="604A7B"/>
              </a:solidFill>
              <a:latin typeface="Trend Sans One"/>
              <a:cs typeface="Trend Sans One"/>
            </a:endParaRPr>
          </a:p>
        </p:txBody>
      </p:sp>
      <p:sp>
        <p:nvSpPr>
          <p:cNvPr id="6" name="Title 1"/>
          <p:cNvSpPr>
            <a:spLocks noGrp="1"/>
          </p:cNvSpPr>
          <p:nvPr>
            <p:ph type="title"/>
          </p:nvPr>
        </p:nvSpPr>
        <p:spPr>
          <a:xfrm>
            <a:off x="0" y="121411"/>
            <a:ext cx="9143999" cy="857250"/>
          </a:xfrm>
        </p:spPr>
        <p:txBody>
          <a:bodyPr>
            <a:noAutofit/>
          </a:bodyPr>
          <a:lstStyle/>
          <a:p>
            <a:pPr algn="ctr"/>
            <a:r>
              <a:rPr lang="en-US" sz="3200" dirty="0" smtClean="0">
                <a:solidFill>
                  <a:srgbClr val="604A7B"/>
                </a:solidFill>
              </a:rPr>
              <a:t>Sermon Notes</a:t>
            </a:r>
            <a:br>
              <a:rPr lang="en-US" sz="3200" dirty="0" smtClean="0">
                <a:solidFill>
                  <a:srgbClr val="604A7B"/>
                </a:solidFill>
              </a:rPr>
            </a:br>
            <a:r>
              <a:rPr lang="en-US" sz="3200" dirty="0" smtClean="0"/>
              <a:t>a</a:t>
            </a:r>
            <a:r>
              <a:rPr lang="en-US" sz="3200" dirty="0" smtClean="0">
                <a:solidFill>
                  <a:srgbClr val="604A7B"/>
                </a:solidFill>
              </a:rPr>
              <a:t>udio and video</a:t>
            </a:r>
            <a:endParaRPr lang="en-US" sz="3200" dirty="0">
              <a:solidFill>
                <a:srgbClr val="604A7B"/>
              </a:solidFill>
            </a:endParaRPr>
          </a:p>
        </p:txBody>
      </p:sp>
    </p:spTree>
    <p:extLst>
      <p:ext uri="{BB962C8B-B14F-4D97-AF65-F5344CB8AC3E}">
        <p14:creationId xmlns:p14="http://schemas.microsoft.com/office/powerpoint/2010/main" xmlns="" val="22735731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Genesis_jesus_template_retur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6F2769-7194-4217-93D3-3AF3A4742282}">
  <ds:schemaRefs>
    <ds:schemaRef ds:uri="http://schemas.microsoft.com/office/2006/metadata/properties"/>
    <ds:schemaRef ds:uri="http://schemas.microsoft.com/office/infopath/2007/PartnerControls"/>
    <ds:schemaRef ds:uri="http://schemas.microsoft.com/sharepoint/v3/fields"/>
  </ds:schemaRefs>
</ds:datastoreItem>
</file>

<file path=docProps/app.xml><?xml version="1.0" encoding="utf-8"?>
<Properties xmlns="http://schemas.openxmlformats.org/officeDocument/2006/extended-properties" xmlns:vt="http://schemas.openxmlformats.org/officeDocument/2006/docPropsVTypes">
  <Template>Genesis_jesus_template_return.potx</Template>
  <TotalTime>25077</TotalTime>
  <Words>591</Words>
  <Application>Microsoft Office PowerPoint</Application>
  <PresentationFormat>On-screen Show (16:9)</PresentationFormat>
  <Paragraphs>81</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Genesis_jesus_template_return</vt:lpstr>
      <vt:lpstr>Slide 1</vt:lpstr>
      <vt:lpstr>The Curse </vt:lpstr>
      <vt:lpstr>The Curse </vt:lpstr>
      <vt:lpstr>The Curse </vt:lpstr>
      <vt:lpstr>The Curse will be conquered</vt:lpstr>
      <vt:lpstr>The Curse will be conquered</vt:lpstr>
      <vt:lpstr>The Curse will be conquered</vt:lpstr>
      <vt:lpstr>The kingdom will come on earth </vt:lpstr>
      <vt:lpstr>The kingdom will come on earth </vt:lpstr>
      <vt:lpstr>The kingdom will come on earth </vt:lpstr>
      <vt:lpstr>The kingdom will come on earth </vt:lpstr>
      <vt:lpstr>The kingdom will come on earth </vt:lpstr>
      <vt:lpstr>Slide 13</vt:lpstr>
      <vt:lpstr>The creation will be renewed</vt:lpstr>
      <vt:lpstr>The creation will be renewed</vt:lpstr>
      <vt:lpstr>APPLICATION</vt:lpstr>
      <vt:lpstr>Sermon Notes audio and video</vt:lpstr>
    </vt:vector>
  </TitlesOfParts>
  <Company>Grace Bible Church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Genesis Fulfilled in Jesus' Return</dc:title>
  <dc:creator>Brian Fisher</dc:creator>
  <cp:lastModifiedBy>Gary Petersen</cp:lastModifiedBy>
  <cp:revision>230</cp:revision>
  <dcterms:created xsi:type="dcterms:W3CDTF">2010-04-12T23:12:02Z</dcterms:created>
  <dcterms:modified xsi:type="dcterms:W3CDTF">2014-05-05T03:05:25Z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