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23" r:id="rId2"/>
    <p:sldId id="324" r:id="rId3"/>
    <p:sldId id="347" r:id="rId4"/>
    <p:sldId id="346" r:id="rId5"/>
    <p:sldId id="325" r:id="rId6"/>
    <p:sldId id="348" r:id="rId7"/>
    <p:sldId id="326" r:id="rId8"/>
    <p:sldId id="327" r:id="rId9"/>
    <p:sldId id="328" r:id="rId10"/>
    <p:sldId id="329" r:id="rId11"/>
    <p:sldId id="330" r:id="rId12"/>
    <p:sldId id="331" r:id="rId13"/>
    <p:sldId id="349" r:id="rId14"/>
    <p:sldId id="332" r:id="rId15"/>
    <p:sldId id="333" r:id="rId16"/>
    <p:sldId id="334" r:id="rId17"/>
    <p:sldId id="335" r:id="rId18"/>
    <p:sldId id="336" r:id="rId19"/>
    <p:sldId id="337" r:id="rId20"/>
    <p:sldId id="338" r:id="rId21"/>
    <p:sldId id="339" r:id="rId22"/>
    <p:sldId id="340" r:id="rId23"/>
    <p:sldId id="341" r:id="rId24"/>
    <p:sldId id="342" r:id="rId25"/>
    <p:sldId id="344" r:id="rId26"/>
    <p:sldId id="345" r:id="rId27"/>
    <p:sldId id="35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EDB9"/>
    <a:srgbClr val="FFFF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014"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689574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31686593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2136475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42140376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7633525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19967591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1499071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8517698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488814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31218432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41533696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TAPE7200\D-Temp\homo-bkg_mini.jpg"/>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11B455-EF00-4208-B481-993FA14D1FC9}" type="datetimeFigureOut">
              <a:rPr lang="en-US" smtClean="0">
                <a:solidFill>
                  <a:prstClr val="black">
                    <a:tint val="75000"/>
                  </a:prstClr>
                </a:solidFill>
                <a:latin typeface="Calibri"/>
              </a:rPr>
              <a:pPr/>
              <a:t>09/25/2011</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274B1-3187-41EE-B9B7-7E79318A892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 xmlns:p14="http://schemas.microsoft.com/office/powerpoint/2010/main" val="22242032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50000"/>
          </a:schemeClr>
        </a:solidFill>
        <a:effectLst/>
      </p:bgPr>
    </p:bg>
    <p:spTree>
      <p:nvGrpSpPr>
        <p:cNvPr id="1" name=""/>
        <p:cNvGrpSpPr/>
        <p:nvPr/>
      </p:nvGrpSpPr>
      <p:grpSpPr>
        <a:xfrm>
          <a:off x="0" y="0"/>
          <a:ext cx="0" cy="0"/>
          <a:chOff x="0" y="0"/>
          <a:chExt cx="0" cy="0"/>
        </a:xfrm>
      </p:grpSpPr>
      <p:pic>
        <p:nvPicPr>
          <p:cNvPr id="2050" name="Picture 2" descr="D:\Users\Gary\Music\Projects\sermons\and-main\romans-title-9-25_mini-c.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 xmlns:p14="http://schemas.microsoft.com/office/powerpoint/2010/main" val="30372661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Defining social issue of this generation</a:t>
            </a:r>
          </a:p>
        </p:txBody>
      </p:sp>
      <p:sp>
        <p:nvSpPr>
          <p:cNvPr id="5" name="Title 1"/>
          <p:cNvSpPr>
            <a:spLocks noGrp="1"/>
          </p:cNvSpPr>
          <p:nvPr>
            <p:ph type="title"/>
          </p:nvPr>
        </p:nvSpPr>
        <p:spPr>
          <a:xfrm>
            <a:off x="0" y="152400"/>
            <a:ext cx="8686800" cy="1143000"/>
          </a:xfrm>
        </p:spPr>
        <p:txBody>
          <a:bodyPr>
            <a:normAutofit/>
          </a:bodyPr>
          <a:lstStyle/>
          <a:p>
            <a:pPr algn="l"/>
            <a:r>
              <a:rPr lang="en-US" sz="3600" b="1" dirty="0" smtClean="0">
                <a:ln w="38100" cmpd="sng">
                  <a:solidFill>
                    <a:schemeClr val="bg1"/>
                  </a:solidFill>
                </a:ln>
                <a:solidFill>
                  <a:schemeClr val="bg1"/>
                </a:solidFill>
                <a:latin typeface="Aaargh" pitchFamily="2" charset="0"/>
              </a:rPr>
              <a:t>Why talk about homosexuality?</a:t>
            </a:r>
            <a:endParaRPr lang="en-US" sz="3600" b="1" dirty="0">
              <a:ln w="38100" cmpd="sng">
                <a:solidFill>
                  <a:schemeClr val="bg1"/>
                </a:solidFill>
              </a:ln>
              <a:solidFill>
                <a:schemeClr val="bg1"/>
              </a:solidFill>
              <a:latin typeface="Aaargh" pitchFamily="2" charset="0"/>
            </a:endParaRPr>
          </a:p>
        </p:txBody>
      </p:sp>
      <p:pic>
        <p:nvPicPr>
          <p:cNvPr id="2" name="Picture 1"/>
          <p:cNvPicPr>
            <a:picLocks noChangeAspect="1"/>
          </p:cNvPicPr>
          <p:nvPr/>
        </p:nvPicPr>
        <p:blipFill>
          <a:blip r:embed="rId2" cstate="print"/>
          <a:stretch>
            <a:fillRect/>
          </a:stretch>
        </p:blipFill>
        <p:spPr>
          <a:xfrm>
            <a:off x="609600" y="1959998"/>
            <a:ext cx="3048000" cy="4055603"/>
          </a:xfrm>
          <a:prstGeom prst="rect">
            <a:avLst/>
          </a:prstGeom>
        </p:spPr>
      </p:pic>
      <p:pic>
        <p:nvPicPr>
          <p:cNvPr id="4" name="Picture 3"/>
          <p:cNvPicPr>
            <a:picLocks noChangeAspect="1"/>
          </p:cNvPicPr>
          <p:nvPr/>
        </p:nvPicPr>
        <p:blipFill>
          <a:blip r:embed="rId3" cstate="print"/>
          <a:stretch>
            <a:fillRect/>
          </a:stretch>
        </p:blipFill>
        <p:spPr>
          <a:xfrm>
            <a:off x="4193625" y="2082800"/>
            <a:ext cx="4566750" cy="3784600"/>
          </a:xfrm>
          <a:prstGeom prst="rect">
            <a:avLst/>
          </a:prstGeom>
        </p:spPr>
      </p:pic>
    </p:spTree>
    <p:extLst>
      <p:ext uri="{BB962C8B-B14F-4D97-AF65-F5344CB8AC3E}">
        <p14:creationId xmlns="" xmlns:p14="http://schemas.microsoft.com/office/powerpoint/2010/main" val="27386185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Defining social issue of this generation</a:t>
            </a:r>
          </a:p>
        </p:txBody>
      </p:sp>
      <p:sp>
        <p:nvSpPr>
          <p:cNvPr id="5" name="Title 1"/>
          <p:cNvSpPr>
            <a:spLocks noGrp="1"/>
          </p:cNvSpPr>
          <p:nvPr>
            <p:ph type="title"/>
          </p:nvPr>
        </p:nvSpPr>
        <p:spPr>
          <a:xfrm>
            <a:off x="0" y="152400"/>
            <a:ext cx="8686800" cy="1143000"/>
          </a:xfrm>
        </p:spPr>
        <p:txBody>
          <a:bodyPr>
            <a:normAutofit/>
          </a:bodyPr>
          <a:lstStyle/>
          <a:p>
            <a:pPr algn="l"/>
            <a:r>
              <a:rPr lang="en-US" sz="3600" b="1" dirty="0" smtClean="0">
                <a:ln w="38100" cmpd="sng">
                  <a:solidFill>
                    <a:schemeClr val="bg1"/>
                  </a:solidFill>
                </a:ln>
                <a:solidFill>
                  <a:schemeClr val="bg1"/>
                </a:solidFill>
                <a:latin typeface="Aaargh" pitchFamily="2" charset="0"/>
              </a:rPr>
              <a:t>Why talk about homosexuality?</a:t>
            </a:r>
            <a:endParaRPr lang="en-US" sz="3600" b="1" dirty="0">
              <a:ln w="38100" cmpd="sng">
                <a:solidFill>
                  <a:schemeClr val="bg1"/>
                </a:solidFill>
              </a:ln>
              <a:solidFill>
                <a:schemeClr val="bg1"/>
              </a:solidFill>
              <a:latin typeface="Aaargh" pitchFamily="2" charset="0"/>
            </a:endParaRPr>
          </a:p>
        </p:txBody>
      </p:sp>
      <p:pic>
        <p:nvPicPr>
          <p:cNvPr id="2" name="Picture 1"/>
          <p:cNvPicPr>
            <a:picLocks noChangeAspect="1"/>
          </p:cNvPicPr>
          <p:nvPr/>
        </p:nvPicPr>
        <p:blipFill>
          <a:blip r:embed="rId2" cstate="print"/>
          <a:stretch>
            <a:fillRect/>
          </a:stretch>
        </p:blipFill>
        <p:spPr>
          <a:xfrm>
            <a:off x="1608226" y="1930400"/>
            <a:ext cx="5927548" cy="3632200"/>
          </a:xfrm>
          <a:prstGeom prst="rect">
            <a:avLst/>
          </a:prstGeom>
        </p:spPr>
      </p:pic>
    </p:spTree>
    <p:extLst>
      <p:ext uri="{BB962C8B-B14F-4D97-AF65-F5344CB8AC3E}">
        <p14:creationId xmlns="" xmlns:p14="http://schemas.microsoft.com/office/powerpoint/2010/main" val="29583156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Defining social issue of this generation</a:t>
            </a:r>
          </a:p>
          <a:p>
            <a:r>
              <a:rPr lang="en-US" b="1" dirty="0" smtClean="0">
                <a:solidFill>
                  <a:schemeClr val="bg1"/>
                </a:solidFill>
                <a:latin typeface="Aaargh" pitchFamily="2" charset="0"/>
              </a:rPr>
              <a:t>Most of us are personally affected</a:t>
            </a:r>
          </a:p>
          <a:p>
            <a:r>
              <a:rPr lang="en-US" b="1" dirty="0" smtClean="0">
                <a:solidFill>
                  <a:schemeClr val="bg1"/>
                </a:solidFill>
                <a:latin typeface="Aaargh" pitchFamily="2" charset="0"/>
              </a:rPr>
              <a:t>Christians have often responded without grace</a:t>
            </a:r>
            <a:endParaRPr lang="en-US" b="1" dirty="0">
              <a:solidFill>
                <a:schemeClr val="bg1"/>
              </a:solidFill>
              <a:latin typeface="Aaargh" pitchFamily="2" charset="0"/>
            </a:endParaRPr>
          </a:p>
        </p:txBody>
      </p:sp>
      <p:sp>
        <p:nvSpPr>
          <p:cNvPr id="5" name="Title 1"/>
          <p:cNvSpPr>
            <a:spLocks noGrp="1"/>
          </p:cNvSpPr>
          <p:nvPr>
            <p:ph type="title"/>
          </p:nvPr>
        </p:nvSpPr>
        <p:spPr>
          <a:xfrm>
            <a:off x="0" y="152400"/>
            <a:ext cx="8686800" cy="1143000"/>
          </a:xfrm>
        </p:spPr>
        <p:txBody>
          <a:bodyPr>
            <a:normAutofit/>
          </a:bodyPr>
          <a:lstStyle/>
          <a:p>
            <a:pPr algn="l"/>
            <a:r>
              <a:rPr lang="en-US" sz="3600" b="1" dirty="0" smtClean="0">
                <a:ln w="38100" cmpd="sng">
                  <a:solidFill>
                    <a:schemeClr val="bg1"/>
                  </a:solidFill>
                </a:ln>
                <a:solidFill>
                  <a:schemeClr val="bg1"/>
                </a:solidFill>
                <a:latin typeface="Aaargh" pitchFamily="2" charset="0"/>
              </a:rPr>
              <a:t>Why talk about homosexuality?</a:t>
            </a:r>
            <a:endParaRPr lang="en-US" sz="3600" b="1" dirty="0">
              <a:ln w="38100" cmpd="sng">
                <a:solidFill>
                  <a:schemeClr val="bg1"/>
                </a:solidFill>
              </a:ln>
              <a:solidFill>
                <a:schemeClr val="bg1"/>
              </a:solidFill>
              <a:latin typeface="Aaargh" pitchFamily="2" charset="0"/>
            </a:endParaRPr>
          </a:p>
        </p:txBody>
      </p:sp>
      <p:pic>
        <p:nvPicPr>
          <p:cNvPr id="6" name="Content Placeholder 3" descr="church_gay_connector.jpg"/>
          <p:cNvPicPr>
            <a:picLocks noChangeAspect="1"/>
          </p:cNvPicPr>
          <p:nvPr/>
        </p:nvPicPr>
        <p:blipFill rotWithShape="1">
          <a:blip r:embed="rId2" cstate="print">
            <a:extLst>
              <a:ext uri="{28A0092B-C50C-407E-A947-70E740481C1C}">
                <a14:useLocalDpi xmlns="" xmlns:a14="http://schemas.microsoft.com/office/drawing/2010/main" val="0"/>
              </a:ext>
            </a:extLst>
          </a:blip>
          <a:srcRect t="15241" b="29071"/>
          <a:stretch/>
        </p:blipFill>
        <p:spPr>
          <a:xfrm>
            <a:off x="762000" y="3581400"/>
            <a:ext cx="7696200" cy="3205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25619919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Attraction</a:t>
            </a:r>
          </a:p>
          <a:p>
            <a:r>
              <a:rPr lang="en-US" b="1" dirty="0" smtClean="0">
                <a:solidFill>
                  <a:schemeClr val="bg1"/>
                </a:solidFill>
                <a:latin typeface="Aaargh" pitchFamily="2" charset="0"/>
              </a:rPr>
              <a:t>Identity</a:t>
            </a:r>
          </a:p>
          <a:p>
            <a:r>
              <a:rPr lang="en-US" b="1" dirty="0" smtClean="0">
                <a:solidFill>
                  <a:schemeClr val="bg1"/>
                </a:solidFill>
                <a:latin typeface="Aaargh" pitchFamily="2" charset="0"/>
              </a:rPr>
              <a:t>Behavior</a:t>
            </a:r>
            <a:endParaRPr lang="en-US" b="1" dirty="0">
              <a:solidFill>
                <a:schemeClr val="bg1"/>
              </a:solidFill>
              <a:latin typeface="Aaargh" pitchFamily="2" charset="0"/>
            </a:endParaRPr>
          </a:p>
        </p:txBody>
      </p:sp>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What does “homosexuality” mean?</a:t>
            </a:r>
            <a:endParaRPr lang="en-US" sz="3600" b="1" dirty="0">
              <a:ln w="38100" cmpd="sng">
                <a:solidFill>
                  <a:schemeClr val="bg1"/>
                </a:solidFill>
              </a:ln>
              <a:solidFill>
                <a:schemeClr val="bg1"/>
              </a:solidFill>
              <a:latin typeface="Aaargh" pitchFamily="2" charset="0"/>
            </a:endParaRPr>
          </a:p>
        </p:txBody>
      </p:sp>
    </p:spTree>
    <p:extLst>
      <p:ext uri="{BB962C8B-B14F-4D97-AF65-F5344CB8AC3E}">
        <p14:creationId xmlns="" xmlns:p14="http://schemas.microsoft.com/office/powerpoint/2010/main" val="20407789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Choices, nature, or nurture?</a:t>
            </a: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152400" y="1752600"/>
            <a:ext cx="8839200" cy="2862322"/>
          </a:xfrm>
          <a:prstGeom prst="rect">
            <a:avLst/>
          </a:prstGeom>
          <a:solidFill>
            <a:schemeClr val="bg1">
              <a:alpha val="91000"/>
            </a:schemeClr>
          </a:solidFill>
        </p:spPr>
        <p:txBody>
          <a:bodyPr wrap="square" rtlCol="0">
            <a:spAutoFit/>
          </a:bodyPr>
          <a:lstStyle/>
          <a:p>
            <a:pPr marL="0" lvl="2"/>
            <a:r>
              <a:rPr lang="en-US" sz="3600" b="1" dirty="0" smtClean="0">
                <a:solidFill>
                  <a:prstClr val="black"/>
                </a:solidFill>
                <a:latin typeface="Aaargh" pitchFamily="2" charset="0"/>
              </a:rPr>
              <a:t>Dr. Marc Breedlove </a:t>
            </a:r>
            <a:r>
              <a:rPr lang="en-US" sz="3600" dirty="0" smtClean="0">
                <a:solidFill>
                  <a:prstClr val="black"/>
                </a:solidFill>
                <a:latin typeface="Aaargh" pitchFamily="2" charset="0"/>
              </a:rPr>
              <a:t>(</a:t>
            </a:r>
            <a:r>
              <a:rPr lang="en-US" sz="3600" dirty="0" err="1" smtClean="0">
                <a:solidFill>
                  <a:prstClr val="black"/>
                </a:solidFill>
                <a:latin typeface="Aaargh" pitchFamily="2" charset="0"/>
              </a:rPr>
              <a:t>Mich</a:t>
            </a:r>
            <a:r>
              <a:rPr lang="en-US" sz="3600" dirty="0" smtClean="0">
                <a:solidFill>
                  <a:prstClr val="black"/>
                </a:solidFill>
                <a:latin typeface="Aaargh" pitchFamily="2" charset="0"/>
              </a:rPr>
              <a:t> State </a:t>
            </a:r>
            <a:r>
              <a:rPr lang="en-US" sz="3600" dirty="0" err="1" smtClean="0">
                <a:solidFill>
                  <a:prstClr val="black"/>
                </a:solidFill>
                <a:latin typeface="Aaargh" pitchFamily="2" charset="0"/>
              </a:rPr>
              <a:t>Univ</a:t>
            </a:r>
            <a:r>
              <a:rPr lang="en-US" sz="3600" dirty="0" smtClean="0">
                <a:solidFill>
                  <a:prstClr val="black"/>
                </a:solidFill>
                <a:latin typeface="Aaargh" pitchFamily="2" charset="0"/>
              </a:rPr>
              <a:t>) “These findings give us proof for what we theoretically know to be the case – that sexual experience can alter the structure of the brain, just as genes can alter it. It is possible that differences in sexual behavior cause, rather than are caused by, differences in the brain</a:t>
            </a:r>
            <a:r>
              <a:rPr lang="en-US" sz="3600" b="1" dirty="0" smtClean="0">
                <a:solidFill>
                  <a:prstClr val="black"/>
                </a:solidFill>
                <a:latin typeface="Aaargh" pitchFamily="2" charset="0"/>
              </a:rPr>
              <a:t>.”</a:t>
            </a:r>
            <a:endParaRPr lang="en-US" sz="3600" dirty="0">
              <a:solidFill>
                <a:prstClr val="black"/>
              </a:solidFill>
              <a:latin typeface="Aaargh" pitchFamily="2" charset="0"/>
            </a:endParaRPr>
          </a:p>
        </p:txBody>
      </p:sp>
    </p:spTree>
    <p:extLst>
      <p:ext uri="{BB962C8B-B14F-4D97-AF65-F5344CB8AC3E}">
        <p14:creationId xmlns="" xmlns:p14="http://schemas.microsoft.com/office/powerpoint/2010/main" val="2148377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smtClean="0">
                <a:solidFill>
                  <a:schemeClr val="bg1"/>
                </a:solidFill>
                <a:latin typeface="Aaargh" pitchFamily="2" charset="0"/>
              </a:rPr>
              <a:t>Choices, nature, or nurture?</a:t>
            </a: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152400" y="1828800"/>
            <a:ext cx="8839200" cy="4524316"/>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Simon </a:t>
            </a:r>
            <a:r>
              <a:rPr lang="en-US" sz="3600" b="1" dirty="0" err="1" smtClean="0">
                <a:solidFill>
                  <a:prstClr val="black"/>
                </a:solidFill>
                <a:latin typeface="Aaargh" pitchFamily="2" charset="0"/>
              </a:rPr>
              <a:t>LeVay</a:t>
            </a:r>
            <a:endParaRPr lang="en-US" sz="3600" b="1" dirty="0" smtClean="0">
              <a:solidFill>
                <a:prstClr val="black"/>
              </a:solidFill>
              <a:latin typeface="Aaargh" pitchFamily="2" charset="0"/>
            </a:endParaRPr>
          </a:p>
          <a:p>
            <a:r>
              <a:rPr lang="en-US" sz="3600" dirty="0" smtClean="0">
                <a:solidFill>
                  <a:prstClr val="black"/>
                </a:solidFill>
                <a:latin typeface="Aaargh" pitchFamily="2" charset="0"/>
              </a:rPr>
              <a:t>“</a:t>
            </a:r>
            <a:r>
              <a:rPr lang="en-US" sz="3600" dirty="0">
                <a:solidFill>
                  <a:prstClr val="black"/>
                </a:solidFill>
                <a:latin typeface="Aaargh" pitchFamily="2" charset="0"/>
              </a:rPr>
              <a:t>I did not prove that homosexuality is genetic, or find a genetic cause for being gay. I didn’t show that gay men are born that way, the most common mistake people make in interpreting my work. Nor did I locate a gay center in the brain.” </a:t>
            </a:r>
          </a:p>
        </p:txBody>
      </p:sp>
    </p:spTree>
    <p:extLst>
      <p:ext uri="{BB962C8B-B14F-4D97-AF65-F5344CB8AC3E}">
        <p14:creationId xmlns="" xmlns:p14="http://schemas.microsoft.com/office/powerpoint/2010/main" val="13123269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a:solidFill>
                  <a:schemeClr val="bg1"/>
                </a:solidFill>
                <a:latin typeface="Aaargh" pitchFamily="2" charset="0"/>
              </a:rPr>
              <a:t>Choices, nature, or nurture?</a:t>
            </a:r>
          </a:p>
          <a:p>
            <a:endParaRPr lang="en-US" b="1" i="1" dirty="0" smtClean="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152400" y="1828800"/>
            <a:ext cx="8839200" cy="2616101"/>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Bailey and </a:t>
            </a:r>
            <a:r>
              <a:rPr lang="en-US" sz="3600" b="1" dirty="0" err="1">
                <a:solidFill>
                  <a:prstClr val="black"/>
                </a:solidFill>
                <a:latin typeface="Aaargh" pitchFamily="2" charset="0"/>
              </a:rPr>
              <a:t>Pillard</a:t>
            </a:r>
            <a:r>
              <a:rPr lang="en-US" sz="3600" b="1" dirty="0">
                <a:solidFill>
                  <a:prstClr val="black"/>
                </a:solidFill>
                <a:latin typeface="Aaargh" pitchFamily="2" charset="0"/>
              </a:rPr>
              <a:t> twins study </a:t>
            </a:r>
            <a:endParaRPr lang="en-US" sz="3600" b="1" dirty="0" smtClean="0">
              <a:solidFill>
                <a:prstClr val="black"/>
              </a:solidFill>
              <a:latin typeface="Aaargh" pitchFamily="2" charset="0"/>
            </a:endParaRPr>
          </a:p>
          <a:p>
            <a:endParaRPr lang="en-US" sz="2000" i="1" dirty="0" smtClean="0">
              <a:solidFill>
                <a:prstClr val="black"/>
              </a:solidFill>
              <a:latin typeface="Aaargh" pitchFamily="2" charset="0"/>
            </a:endParaRPr>
          </a:p>
          <a:p>
            <a:r>
              <a:rPr lang="en-US" sz="3600" i="1" dirty="0" smtClean="0">
                <a:solidFill>
                  <a:prstClr val="black"/>
                </a:solidFill>
                <a:latin typeface="Aaargh" pitchFamily="2" charset="0"/>
              </a:rPr>
              <a:t>If one twin was gay...</a:t>
            </a:r>
          </a:p>
          <a:p>
            <a:pPr marL="571500" indent="-571500">
              <a:buFont typeface="Arial"/>
              <a:buChar char="•"/>
            </a:pPr>
            <a:r>
              <a:rPr lang="en-US" sz="3600" dirty="0" smtClean="0">
                <a:solidFill>
                  <a:prstClr val="black"/>
                </a:solidFill>
                <a:latin typeface="Aaargh" pitchFamily="2" charset="0"/>
              </a:rPr>
              <a:t>identical twins: both gay 52%</a:t>
            </a:r>
          </a:p>
          <a:p>
            <a:pPr marL="571500" indent="-571500">
              <a:buFont typeface="Arial"/>
              <a:buChar char="•"/>
            </a:pPr>
            <a:r>
              <a:rPr lang="en-US" sz="3600" dirty="0" smtClean="0">
                <a:solidFill>
                  <a:prstClr val="black"/>
                </a:solidFill>
                <a:latin typeface="Aaargh" pitchFamily="2" charset="0"/>
              </a:rPr>
              <a:t>fraternal twins: both gay 22%</a:t>
            </a:r>
          </a:p>
        </p:txBody>
      </p:sp>
    </p:spTree>
    <p:extLst>
      <p:ext uri="{BB962C8B-B14F-4D97-AF65-F5344CB8AC3E}">
        <p14:creationId xmlns="" xmlns:p14="http://schemas.microsoft.com/office/powerpoint/2010/main" val="37293348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a:solidFill>
                  <a:schemeClr val="bg1"/>
                </a:solidFill>
                <a:latin typeface="Aaargh" pitchFamily="2" charset="0"/>
              </a:rPr>
              <a:t>Choices, nature, or nurture</a:t>
            </a:r>
            <a:r>
              <a:rPr lang="en-US" b="1" i="1" dirty="0" smtClean="0">
                <a:solidFill>
                  <a:schemeClr val="bg1"/>
                </a:solidFill>
                <a:latin typeface="Aaargh" pitchFamily="2" charset="0"/>
              </a:rPr>
              <a:t>?</a:t>
            </a:r>
          </a:p>
          <a:p>
            <a:r>
              <a:rPr lang="en-US" b="1" dirty="0" smtClean="0">
                <a:solidFill>
                  <a:schemeClr val="bg1"/>
                </a:solidFill>
                <a:latin typeface="Aaargh" pitchFamily="2" charset="0"/>
              </a:rPr>
              <a:t>Potentially all 3, but always nurture</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228600" y="2667000"/>
            <a:ext cx="8686800" cy="1200329"/>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Nearly 70% of gender confused boys do not have a </a:t>
            </a:r>
            <a:r>
              <a:rPr lang="en-US" sz="3600" b="1" dirty="0" smtClean="0">
                <a:solidFill>
                  <a:prstClr val="black"/>
                </a:solidFill>
                <a:latin typeface="Aaargh" pitchFamily="2" charset="0"/>
              </a:rPr>
              <a:t>good father </a:t>
            </a:r>
            <a:r>
              <a:rPr lang="en-US" sz="3600" b="1" dirty="0">
                <a:solidFill>
                  <a:prstClr val="black"/>
                </a:solidFill>
                <a:latin typeface="Aaargh" pitchFamily="2" charset="0"/>
              </a:rPr>
              <a:t>at home </a:t>
            </a:r>
          </a:p>
        </p:txBody>
      </p:sp>
    </p:spTree>
    <p:extLst>
      <p:ext uri="{BB962C8B-B14F-4D97-AF65-F5344CB8AC3E}">
        <p14:creationId xmlns="" xmlns:p14="http://schemas.microsoft.com/office/powerpoint/2010/main" val="19241651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a:solidFill>
                  <a:schemeClr val="bg1"/>
                </a:solidFill>
                <a:latin typeface="Aaargh" pitchFamily="2" charset="0"/>
              </a:rPr>
              <a:t>Choices, nature, or nurture</a:t>
            </a:r>
            <a:r>
              <a:rPr lang="en-US" b="1" i="1" dirty="0" smtClean="0">
                <a:solidFill>
                  <a:schemeClr val="bg1"/>
                </a:solidFill>
                <a:latin typeface="Aaargh" pitchFamily="2" charset="0"/>
              </a:rPr>
              <a:t>?</a:t>
            </a:r>
          </a:p>
          <a:p>
            <a:r>
              <a:rPr lang="en-US" b="1" dirty="0" smtClean="0">
                <a:solidFill>
                  <a:schemeClr val="bg1"/>
                </a:solidFill>
                <a:latin typeface="Aaargh" pitchFamily="2" charset="0"/>
              </a:rPr>
              <a:t>Potentially all 3</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
        <p:nvSpPr>
          <p:cNvPr id="4" name="TextBox 3"/>
          <p:cNvSpPr txBox="1"/>
          <p:nvPr/>
        </p:nvSpPr>
        <p:spPr>
          <a:xfrm>
            <a:off x="228600" y="2667000"/>
            <a:ext cx="8686800" cy="3231654"/>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46% of homosexual men report being </a:t>
            </a:r>
            <a:r>
              <a:rPr lang="en-US" sz="3600" b="1" dirty="0" smtClean="0">
                <a:solidFill>
                  <a:prstClr val="black"/>
                </a:solidFill>
                <a:latin typeface="Aaargh" pitchFamily="2" charset="0"/>
              </a:rPr>
              <a:t>molested</a:t>
            </a:r>
          </a:p>
          <a:p>
            <a:endParaRPr lang="en-US" sz="2000" b="1" dirty="0" smtClean="0">
              <a:solidFill>
                <a:prstClr val="black"/>
              </a:solidFill>
              <a:latin typeface="Aaargh" pitchFamily="2" charset="0"/>
            </a:endParaRPr>
          </a:p>
          <a:p>
            <a:r>
              <a:rPr lang="en-US" sz="3600" b="1" dirty="0" smtClean="0">
                <a:solidFill>
                  <a:prstClr val="black"/>
                </a:solidFill>
                <a:latin typeface="Aaargh" pitchFamily="2" charset="0"/>
              </a:rPr>
              <a:t>90</a:t>
            </a:r>
            <a:r>
              <a:rPr lang="en-US" sz="3600" b="1" dirty="0">
                <a:solidFill>
                  <a:prstClr val="black"/>
                </a:solidFill>
                <a:latin typeface="Aaargh" pitchFamily="2" charset="0"/>
              </a:rPr>
              <a:t>% of lesbian women had experienced some form of abuse as a </a:t>
            </a:r>
            <a:r>
              <a:rPr lang="en-US" sz="3600" b="1" dirty="0" smtClean="0">
                <a:solidFill>
                  <a:prstClr val="black"/>
                </a:solidFill>
                <a:latin typeface="Aaargh" pitchFamily="2" charset="0"/>
              </a:rPr>
              <a:t>child</a:t>
            </a:r>
            <a:endParaRPr lang="en-US" sz="3600" b="1" dirty="0">
              <a:solidFill>
                <a:prstClr val="black"/>
              </a:solidFill>
              <a:latin typeface="Aaargh" pitchFamily="2" charset="0"/>
            </a:endParaRPr>
          </a:p>
        </p:txBody>
      </p:sp>
    </p:spTree>
    <p:extLst>
      <p:ext uri="{BB962C8B-B14F-4D97-AF65-F5344CB8AC3E}">
        <p14:creationId xmlns="" xmlns:p14="http://schemas.microsoft.com/office/powerpoint/2010/main" val="4091216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029200"/>
          </a:xfrm>
        </p:spPr>
        <p:txBody>
          <a:bodyPr/>
          <a:lstStyle/>
          <a:p>
            <a:r>
              <a:rPr lang="en-US" b="1" i="1" dirty="0">
                <a:solidFill>
                  <a:schemeClr val="bg1"/>
                </a:solidFill>
                <a:latin typeface="Aaargh" pitchFamily="2" charset="0"/>
              </a:rPr>
              <a:t>Choices, nature, or nurture</a:t>
            </a:r>
            <a:r>
              <a:rPr lang="en-US" b="1" i="1" dirty="0" smtClean="0">
                <a:solidFill>
                  <a:schemeClr val="bg1"/>
                </a:solidFill>
                <a:latin typeface="Aaargh" pitchFamily="2" charset="0"/>
              </a:rPr>
              <a:t>?</a:t>
            </a:r>
          </a:p>
          <a:p>
            <a:r>
              <a:rPr lang="en-US" b="1" dirty="0" smtClean="0">
                <a:solidFill>
                  <a:schemeClr val="bg1"/>
                </a:solidFill>
                <a:latin typeface="Aaargh" pitchFamily="2" charset="0"/>
              </a:rPr>
              <a:t>Potentially all 3</a:t>
            </a:r>
          </a:p>
          <a:p>
            <a:r>
              <a:rPr lang="en-US" b="1" dirty="0" smtClean="0">
                <a:solidFill>
                  <a:schemeClr val="bg1"/>
                </a:solidFill>
                <a:latin typeface="Aaargh" pitchFamily="2" charset="0"/>
              </a:rPr>
              <a:t>This is not the most important issue</a:t>
            </a:r>
            <a:endParaRPr lang="en-US" b="1" dirty="0">
              <a:solidFill>
                <a:schemeClr val="bg1"/>
              </a:solidFill>
              <a:latin typeface="Aaargh" pitchFamily="2" charset="0"/>
            </a:endParaRPr>
          </a:p>
        </p:txBody>
      </p:sp>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Where does homosexual attraction come from?</a:t>
            </a:r>
            <a:endParaRPr lang="en-US" sz="3600" b="1" dirty="0">
              <a:ln w="38100" cmpd="sng">
                <a:solidFill>
                  <a:schemeClr val="bg1"/>
                </a:solidFill>
              </a:ln>
              <a:solidFill>
                <a:schemeClr val="bg1"/>
              </a:solidFill>
              <a:latin typeface="Aaargh" pitchFamily="2" charset="0"/>
            </a:endParaRPr>
          </a:p>
        </p:txBody>
      </p:sp>
    </p:spTree>
    <p:extLst>
      <p:ext uri="{BB962C8B-B14F-4D97-AF65-F5344CB8AC3E}">
        <p14:creationId xmlns="" xmlns:p14="http://schemas.microsoft.com/office/powerpoint/2010/main" val="28109721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5078314"/>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Gene </a:t>
            </a:r>
            <a:r>
              <a:rPr lang="en-US" sz="3600" b="1" dirty="0" smtClean="0">
                <a:solidFill>
                  <a:prstClr val="black"/>
                </a:solidFill>
                <a:latin typeface="Aaargh" pitchFamily="2" charset="0"/>
              </a:rPr>
              <a:t>Robinson </a:t>
            </a:r>
          </a:p>
          <a:p>
            <a:r>
              <a:rPr lang="en-US" sz="3600" dirty="0" smtClean="0">
                <a:solidFill>
                  <a:prstClr val="black"/>
                </a:solidFill>
                <a:latin typeface="Aaargh" pitchFamily="2" charset="0"/>
              </a:rPr>
              <a:t>“The </a:t>
            </a:r>
            <a:r>
              <a:rPr lang="en-US" sz="3600" dirty="0">
                <a:solidFill>
                  <a:prstClr val="black"/>
                </a:solidFill>
                <a:latin typeface="Aaargh" pitchFamily="2" charset="0"/>
              </a:rPr>
              <a:t>question is, are there any answers there for what we’re asking today, which is the rightfulness of faithful monogamous lifelong-intentioned relationships between people of the same sex, and the </a:t>
            </a:r>
            <a:r>
              <a:rPr lang="en-US" sz="3600" dirty="0" smtClean="0">
                <a:solidFill>
                  <a:prstClr val="black"/>
                </a:solidFill>
                <a:latin typeface="Aaargh" pitchFamily="2" charset="0"/>
              </a:rPr>
              <a:t>Bible </a:t>
            </a:r>
            <a:r>
              <a:rPr lang="en-US" sz="3600" dirty="0">
                <a:solidFill>
                  <a:prstClr val="black"/>
                </a:solidFill>
                <a:latin typeface="Aaargh" pitchFamily="2" charset="0"/>
              </a:rPr>
              <a:t>simply does not address that.</a:t>
            </a:r>
            <a:r>
              <a:rPr lang="en-US" sz="3600" dirty="0" smtClean="0">
                <a:solidFill>
                  <a:prstClr val="black"/>
                </a:solidFill>
                <a:latin typeface="Aaargh" pitchFamily="2" charset="0"/>
              </a:rPr>
              <a:t>”</a:t>
            </a:r>
            <a:endParaRPr lang="en-US" sz="3600" dirty="0">
              <a:solidFill>
                <a:prstClr val="black"/>
              </a:solidFill>
              <a:latin typeface="Aaargh" pitchFamily="2" charset="0"/>
            </a:endParaRPr>
          </a:p>
        </p:txBody>
      </p:sp>
    </p:spTree>
    <p:extLst>
      <p:ext uri="{BB962C8B-B14F-4D97-AF65-F5344CB8AC3E}">
        <p14:creationId xmlns="" xmlns:p14="http://schemas.microsoft.com/office/powerpoint/2010/main" val="677010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2308324"/>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Leviticus </a:t>
            </a:r>
            <a:r>
              <a:rPr lang="en-US" sz="3600" b="1" dirty="0">
                <a:solidFill>
                  <a:prstClr val="black"/>
                </a:solidFill>
                <a:latin typeface="Aaargh" pitchFamily="2" charset="0"/>
              </a:rPr>
              <a:t>18:22</a:t>
            </a:r>
          </a:p>
          <a:p>
            <a:r>
              <a:rPr lang="en-US" sz="3600" dirty="0">
                <a:solidFill>
                  <a:prstClr val="black"/>
                </a:solidFill>
                <a:latin typeface="Aaargh" pitchFamily="2" charset="0"/>
              </a:rPr>
              <a:t>You shall not lie with a male as one lies with a female; it is an abomination.</a:t>
            </a:r>
          </a:p>
        </p:txBody>
      </p:sp>
    </p:spTree>
    <p:extLst>
      <p:ext uri="{BB962C8B-B14F-4D97-AF65-F5344CB8AC3E}">
        <p14:creationId xmlns="" xmlns:p14="http://schemas.microsoft.com/office/powerpoint/2010/main" val="31508357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3970318"/>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Leviticus 20:13</a:t>
            </a:r>
            <a:endParaRPr lang="en-US" sz="3600" b="1" dirty="0">
              <a:solidFill>
                <a:prstClr val="black"/>
              </a:solidFill>
              <a:latin typeface="Aaargh" pitchFamily="2" charset="0"/>
            </a:endParaRPr>
          </a:p>
          <a:p>
            <a:r>
              <a:rPr lang="en-US" sz="3600" dirty="0" smtClean="0">
                <a:solidFill>
                  <a:prstClr val="black"/>
                </a:solidFill>
                <a:latin typeface="Aaargh" pitchFamily="2" charset="0"/>
              </a:rPr>
              <a:t>If </a:t>
            </a:r>
            <a:r>
              <a:rPr lang="en-US" sz="3600" dirty="0">
                <a:solidFill>
                  <a:prstClr val="black"/>
                </a:solidFill>
                <a:latin typeface="Aaargh" pitchFamily="2" charset="0"/>
              </a:rPr>
              <a:t>there is a man who lies with a male as those who lie with a woman, both of them have committed a detestable act; they shall surely be put to death. Their </a:t>
            </a:r>
            <a:r>
              <a:rPr lang="en-US" sz="3600" dirty="0" err="1">
                <a:solidFill>
                  <a:prstClr val="black"/>
                </a:solidFill>
                <a:latin typeface="Aaargh" pitchFamily="2" charset="0"/>
              </a:rPr>
              <a:t>bloodguiltiness</a:t>
            </a:r>
            <a:r>
              <a:rPr lang="en-US" sz="3600" dirty="0">
                <a:solidFill>
                  <a:prstClr val="black"/>
                </a:solidFill>
                <a:latin typeface="Aaargh" pitchFamily="2" charset="0"/>
              </a:rPr>
              <a:t> is upon them.</a:t>
            </a:r>
          </a:p>
        </p:txBody>
      </p:sp>
    </p:spTree>
    <p:extLst>
      <p:ext uri="{BB962C8B-B14F-4D97-AF65-F5344CB8AC3E}">
        <p14:creationId xmlns="" xmlns:p14="http://schemas.microsoft.com/office/powerpoint/2010/main" val="3748083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524000"/>
            <a:ext cx="8686800" cy="4524316"/>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1 </a:t>
            </a:r>
            <a:r>
              <a:rPr lang="en-US" sz="3600" b="1" dirty="0" smtClean="0">
                <a:solidFill>
                  <a:prstClr val="black"/>
                </a:solidFill>
                <a:latin typeface="Aaargh" pitchFamily="2" charset="0"/>
              </a:rPr>
              <a:t>Corinthians </a:t>
            </a:r>
            <a:r>
              <a:rPr lang="en-US" sz="3600" b="1" dirty="0">
                <a:solidFill>
                  <a:prstClr val="black"/>
                </a:solidFill>
                <a:latin typeface="Aaargh" pitchFamily="2" charset="0"/>
              </a:rPr>
              <a:t>6:9-</a:t>
            </a:r>
            <a:r>
              <a:rPr lang="en-US" sz="3600" b="1" dirty="0" smtClean="0">
                <a:solidFill>
                  <a:prstClr val="black"/>
                </a:solidFill>
                <a:latin typeface="Aaargh" pitchFamily="2" charset="0"/>
              </a:rPr>
              <a:t>10; </a:t>
            </a:r>
            <a:r>
              <a:rPr lang="en-US" sz="3600" b="1" dirty="0" err="1" smtClean="0">
                <a:solidFill>
                  <a:prstClr val="black"/>
                </a:solidFill>
                <a:latin typeface="Aaargh" pitchFamily="2" charset="0"/>
              </a:rPr>
              <a:t>cf</a:t>
            </a:r>
            <a:r>
              <a:rPr lang="en-US" sz="3600" b="1" dirty="0" smtClean="0">
                <a:solidFill>
                  <a:prstClr val="black"/>
                </a:solidFill>
                <a:latin typeface="Aaargh" pitchFamily="2" charset="0"/>
              </a:rPr>
              <a:t> 1 Tim 1:9-10</a:t>
            </a:r>
            <a:endParaRPr lang="en-US" sz="3600" b="1" dirty="0">
              <a:solidFill>
                <a:prstClr val="black"/>
              </a:solidFill>
              <a:latin typeface="Aaargh" pitchFamily="2" charset="0"/>
            </a:endParaRPr>
          </a:p>
          <a:p>
            <a:r>
              <a:rPr lang="en-US" sz="3600" dirty="0">
                <a:solidFill>
                  <a:prstClr val="black"/>
                </a:solidFill>
                <a:latin typeface="Aaargh" pitchFamily="2" charset="0"/>
              </a:rPr>
              <a:t>...Do not be deceived; neither fornicators, nor idolaters, nor adulterers, </a:t>
            </a:r>
            <a:r>
              <a:rPr lang="en-US" sz="3600" u="sng" dirty="0">
                <a:solidFill>
                  <a:prstClr val="black"/>
                </a:solidFill>
                <a:latin typeface="Aaargh" pitchFamily="2" charset="0"/>
              </a:rPr>
              <a:t>nor effeminate, nor homosexuals</a:t>
            </a:r>
            <a:r>
              <a:rPr lang="en-US" sz="3600" dirty="0">
                <a:solidFill>
                  <a:prstClr val="black"/>
                </a:solidFill>
                <a:latin typeface="Aaargh" pitchFamily="2" charset="0"/>
              </a:rPr>
              <a:t>, nor thieves, nor the covetous, nor drunkards, nor revilers, nor swindlers, will inherit the kingdom of God.</a:t>
            </a:r>
          </a:p>
        </p:txBody>
      </p:sp>
    </p:spTree>
    <p:extLst>
      <p:ext uri="{BB962C8B-B14F-4D97-AF65-F5344CB8AC3E}">
        <p14:creationId xmlns="" xmlns:p14="http://schemas.microsoft.com/office/powerpoint/2010/main" val="10604948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143000"/>
            <a:ext cx="8686800" cy="5509200"/>
          </a:xfrm>
          <a:prstGeom prst="rect">
            <a:avLst/>
          </a:prstGeom>
          <a:solidFill>
            <a:schemeClr val="bg1">
              <a:alpha val="91000"/>
            </a:schemeClr>
          </a:solidFill>
        </p:spPr>
        <p:txBody>
          <a:bodyPr wrap="square" rtlCol="0">
            <a:spAutoFit/>
          </a:bodyPr>
          <a:lstStyle/>
          <a:p>
            <a:r>
              <a:rPr lang="en-US" sz="3200" b="1" dirty="0" smtClean="0">
                <a:solidFill>
                  <a:prstClr val="black"/>
                </a:solidFill>
                <a:latin typeface="Aaargh" pitchFamily="2" charset="0"/>
              </a:rPr>
              <a:t>Romans </a:t>
            </a:r>
            <a:r>
              <a:rPr lang="en-US" sz="3200" b="1" dirty="0">
                <a:solidFill>
                  <a:prstClr val="black"/>
                </a:solidFill>
                <a:latin typeface="Aaargh" pitchFamily="2" charset="0"/>
              </a:rPr>
              <a:t>1:26-27</a:t>
            </a:r>
          </a:p>
          <a:p>
            <a:r>
              <a:rPr lang="en-US" sz="3200" dirty="0">
                <a:solidFill>
                  <a:prstClr val="black"/>
                </a:solidFill>
                <a:latin typeface="Aaargh" pitchFamily="2" charset="0"/>
              </a:rPr>
              <a:t>For this reason God gave them over to degrading passions; for their women exchanged the natural function for that which is unnatural, and in the same way also the men abandoned the natural function of the woman and burned in their desire toward one another, men with men committing indecent acts and receiving in their own persons the due penalty of their error.</a:t>
            </a:r>
          </a:p>
        </p:txBody>
      </p:sp>
    </p:spTree>
    <p:extLst>
      <p:ext uri="{BB962C8B-B14F-4D97-AF65-F5344CB8AC3E}">
        <p14:creationId xmlns="" xmlns:p14="http://schemas.microsoft.com/office/powerpoint/2010/main" val="16441882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Is homosexuality sin?</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Behavior, not attraction, is the issue</a:t>
            </a:r>
          </a:p>
          <a:p>
            <a:r>
              <a:rPr lang="en-US" b="1" dirty="0" smtClean="0">
                <a:solidFill>
                  <a:schemeClr val="bg1"/>
                </a:solidFill>
                <a:latin typeface="Aaargh" pitchFamily="2" charset="0"/>
              </a:rPr>
              <a:t>Homosexual behavior is clearly sin</a:t>
            </a:r>
          </a:p>
          <a:p>
            <a:r>
              <a:rPr lang="en-US" b="1" dirty="0" smtClean="0">
                <a:solidFill>
                  <a:schemeClr val="bg1"/>
                </a:solidFill>
                <a:latin typeface="Aaargh" pitchFamily="2" charset="0"/>
              </a:rPr>
              <a:t>Attraction/temptation is not sin</a:t>
            </a:r>
            <a:endParaRPr lang="en-US" b="1" dirty="0">
              <a:solidFill>
                <a:schemeClr val="bg1"/>
              </a:solidFill>
              <a:latin typeface="Aaargh" pitchFamily="2" charset="0"/>
            </a:endParaRPr>
          </a:p>
        </p:txBody>
      </p:sp>
      <p:sp>
        <p:nvSpPr>
          <p:cNvPr id="4" name="TextBox 3"/>
          <p:cNvSpPr txBox="1"/>
          <p:nvPr/>
        </p:nvSpPr>
        <p:spPr>
          <a:xfrm>
            <a:off x="228600" y="3081278"/>
            <a:ext cx="8686800" cy="2862322"/>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James </a:t>
            </a:r>
            <a:r>
              <a:rPr lang="en-US" sz="3600" b="1" dirty="0">
                <a:solidFill>
                  <a:prstClr val="black"/>
                </a:solidFill>
                <a:latin typeface="Aaargh" pitchFamily="2" charset="0"/>
              </a:rPr>
              <a:t>1:14–15 </a:t>
            </a:r>
            <a:endParaRPr lang="en-US" sz="3600" b="1" dirty="0" smtClean="0">
              <a:solidFill>
                <a:prstClr val="black"/>
              </a:solidFill>
              <a:latin typeface="Aaargh" pitchFamily="2" charset="0"/>
            </a:endParaRPr>
          </a:p>
          <a:p>
            <a:r>
              <a:rPr lang="en-US" sz="3600" dirty="0" smtClean="0">
                <a:solidFill>
                  <a:prstClr val="black"/>
                </a:solidFill>
                <a:latin typeface="Aaargh" pitchFamily="2" charset="0"/>
              </a:rPr>
              <a:t>But </a:t>
            </a:r>
            <a:r>
              <a:rPr lang="en-US" sz="3600" dirty="0">
                <a:solidFill>
                  <a:prstClr val="black"/>
                </a:solidFill>
                <a:latin typeface="Aaargh" pitchFamily="2" charset="0"/>
              </a:rPr>
              <a:t>each one is tempted when he is carried away and enticed by his own lust. Then when lust has conceived, it gives birth to </a:t>
            </a:r>
            <a:r>
              <a:rPr lang="en-US" sz="3600" dirty="0" smtClean="0">
                <a:solidFill>
                  <a:prstClr val="black"/>
                </a:solidFill>
                <a:latin typeface="Aaargh" pitchFamily="2" charset="0"/>
              </a:rPr>
              <a:t>sin</a:t>
            </a:r>
            <a:r>
              <a:rPr lang="en-US" sz="3600" dirty="0" smtClean="0">
                <a:solidFill>
                  <a:prstClr val="black"/>
                </a:solidFill>
              </a:rPr>
              <a:t>….</a:t>
            </a:r>
            <a:endParaRPr lang="en-US" sz="4800" dirty="0">
              <a:solidFill>
                <a:prstClr val="black"/>
              </a:solidFill>
              <a:latin typeface="Aaargh" pitchFamily="2" charset="0"/>
            </a:endParaRPr>
          </a:p>
        </p:txBody>
      </p:sp>
    </p:spTree>
    <p:extLst>
      <p:ext uri="{BB962C8B-B14F-4D97-AF65-F5344CB8AC3E}">
        <p14:creationId xmlns="" xmlns:p14="http://schemas.microsoft.com/office/powerpoint/2010/main" val="30760159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600" b="1" dirty="0" smtClean="0">
                <a:ln w="38100" cmpd="sng">
                  <a:solidFill>
                    <a:schemeClr val="bg1"/>
                  </a:solidFill>
                </a:ln>
                <a:solidFill>
                  <a:schemeClr val="bg1"/>
                </a:solidFill>
                <a:latin typeface="Aaargh" pitchFamily="2" charset="0"/>
              </a:rPr>
              <a:t>Is homosexual behavior worse than other sins?</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noAutofit/>
          </a:bodyPr>
          <a:lstStyle/>
          <a:p>
            <a:r>
              <a:rPr lang="en-US" sz="3600" b="1" dirty="0" smtClean="0">
                <a:solidFill>
                  <a:schemeClr val="bg1"/>
                </a:solidFill>
                <a:latin typeface="Aaargh" pitchFamily="2" charset="0"/>
              </a:rPr>
              <a:t>Any sin separates you from God</a:t>
            </a:r>
          </a:p>
          <a:p>
            <a:pPr lvl="1"/>
            <a:r>
              <a:rPr lang="en-US" sz="3600" b="1" dirty="0" smtClean="0">
                <a:solidFill>
                  <a:schemeClr val="bg1"/>
                </a:solidFill>
                <a:latin typeface="Aaargh" pitchFamily="2" charset="0"/>
              </a:rPr>
              <a:t>1 </a:t>
            </a:r>
            <a:r>
              <a:rPr lang="en-US" sz="3600" b="1" dirty="0" err="1" smtClean="0">
                <a:solidFill>
                  <a:schemeClr val="bg1"/>
                </a:solidFill>
                <a:latin typeface="Aaargh" pitchFamily="2" charset="0"/>
              </a:rPr>
              <a:t>Cor</a:t>
            </a:r>
            <a:r>
              <a:rPr lang="en-US" sz="3600" b="1" dirty="0" smtClean="0">
                <a:solidFill>
                  <a:schemeClr val="bg1"/>
                </a:solidFill>
                <a:latin typeface="Aaargh" pitchFamily="2" charset="0"/>
              </a:rPr>
              <a:t> 6: listed with stealing, getting drunk, coveting</a:t>
            </a:r>
          </a:p>
          <a:p>
            <a:pPr lvl="1"/>
            <a:r>
              <a:rPr lang="en-US" sz="3600" b="1" dirty="0" smtClean="0">
                <a:solidFill>
                  <a:schemeClr val="bg1"/>
                </a:solidFill>
                <a:latin typeface="Aaargh" pitchFamily="2" charset="0"/>
              </a:rPr>
              <a:t>Rom 1: middle of the pack</a:t>
            </a:r>
          </a:p>
          <a:p>
            <a:pPr lvl="1"/>
            <a:r>
              <a:rPr lang="en-US" sz="3600" b="1" dirty="0" smtClean="0">
                <a:solidFill>
                  <a:schemeClr val="bg1"/>
                </a:solidFill>
                <a:latin typeface="Aaargh" pitchFamily="2" charset="0"/>
              </a:rPr>
              <a:t>Jesus: saved wrath for self-righteous</a:t>
            </a:r>
          </a:p>
          <a:p>
            <a:r>
              <a:rPr lang="en-US" sz="3600" b="1" u="sng" dirty="0" smtClean="0">
                <a:solidFill>
                  <a:schemeClr val="bg1"/>
                </a:solidFill>
                <a:latin typeface="Aaargh" pitchFamily="2" charset="0"/>
              </a:rPr>
              <a:t>You are not a 2</a:t>
            </a:r>
            <a:r>
              <a:rPr lang="en-US" sz="3600" b="1" u="sng" baseline="30000" dirty="0" smtClean="0">
                <a:solidFill>
                  <a:schemeClr val="bg1"/>
                </a:solidFill>
                <a:latin typeface="Aaargh" pitchFamily="2" charset="0"/>
              </a:rPr>
              <a:t>nd</a:t>
            </a:r>
            <a:r>
              <a:rPr lang="en-US" sz="3600" b="1" u="sng" dirty="0" smtClean="0">
                <a:solidFill>
                  <a:schemeClr val="bg1"/>
                </a:solidFill>
                <a:latin typeface="Aaargh" pitchFamily="2" charset="0"/>
              </a:rPr>
              <a:t> class Christian</a:t>
            </a:r>
          </a:p>
        </p:txBody>
      </p:sp>
      <p:sp>
        <p:nvSpPr>
          <p:cNvPr id="4" name="TextBox 3"/>
          <p:cNvSpPr txBox="1"/>
          <p:nvPr/>
        </p:nvSpPr>
        <p:spPr>
          <a:xfrm>
            <a:off x="76200" y="533400"/>
            <a:ext cx="8991600" cy="6186310"/>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1 </a:t>
            </a:r>
            <a:r>
              <a:rPr lang="en-US" sz="3600" b="1" dirty="0">
                <a:solidFill>
                  <a:prstClr val="black"/>
                </a:solidFill>
                <a:latin typeface="Aaargh" pitchFamily="2" charset="0"/>
              </a:rPr>
              <a:t>Timothy 1:15–16</a:t>
            </a:r>
            <a:endParaRPr lang="en-US" sz="3600" dirty="0">
              <a:solidFill>
                <a:prstClr val="black"/>
              </a:solidFill>
              <a:latin typeface="Aaargh" pitchFamily="2" charset="0"/>
            </a:endParaRPr>
          </a:p>
          <a:p>
            <a:r>
              <a:rPr lang="en-US" sz="3600" dirty="0" smtClean="0">
                <a:solidFill>
                  <a:prstClr val="black"/>
                </a:solidFill>
                <a:latin typeface="Aaargh" pitchFamily="2" charset="0"/>
              </a:rPr>
              <a:t>It </a:t>
            </a:r>
            <a:r>
              <a:rPr lang="en-US" sz="3600" dirty="0">
                <a:solidFill>
                  <a:prstClr val="black"/>
                </a:solidFill>
                <a:latin typeface="Aaargh" pitchFamily="2" charset="0"/>
              </a:rPr>
              <a:t>is a trustworthy statement, deserving full acceptance, that Christ Jesus came into the world to save sinners, among whom I am foremost of all. </a:t>
            </a:r>
            <a:r>
              <a:rPr lang="en-US" sz="3600" dirty="0" smtClean="0">
                <a:solidFill>
                  <a:prstClr val="black"/>
                </a:solidFill>
                <a:latin typeface="Aaargh" pitchFamily="2" charset="0"/>
              </a:rPr>
              <a:t>Yet </a:t>
            </a:r>
            <a:r>
              <a:rPr lang="en-US" sz="3600" dirty="0">
                <a:solidFill>
                  <a:prstClr val="black"/>
                </a:solidFill>
                <a:latin typeface="Aaargh" pitchFamily="2" charset="0"/>
              </a:rPr>
              <a:t>for this reason I found mercy, so that in me as the foremost, Jesus Christ might demonstrate His perfect patience as an example for those who would believe in Him for eternal life</a:t>
            </a:r>
            <a:r>
              <a:rPr lang="en-US" sz="3600" dirty="0" smtClean="0">
                <a:solidFill>
                  <a:prstClr val="black"/>
                </a:solidFill>
                <a:latin typeface="Aaargh" pitchFamily="2" charset="0"/>
              </a:rPr>
              <a:t>.</a:t>
            </a:r>
            <a:endParaRPr lang="en-US" sz="4800" dirty="0">
              <a:solidFill>
                <a:prstClr val="black"/>
              </a:solidFill>
              <a:latin typeface="Aaargh" pitchFamily="2" charset="0"/>
            </a:endParaRPr>
          </a:p>
        </p:txBody>
      </p:sp>
    </p:spTree>
    <p:extLst>
      <p:ext uri="{BB962C8B-B14F-4D97-AF65-F5344CB8AC3E}">
        <p14:creationId xmlns="" xmlns:p14="http://schemas.microsoft.com/office/powerpoint/2010/main" val="13452287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Why call homosexuality a “sin”?</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Bible calls it sin</a:t>
            </a:r>
          </a:p>
          <a:p>
            <a:r>
              <a:rPr lang="en-US" b="1" dirty="0" smtClean="0">
                <a:solidFill>
                  <a:schemeClr val="bg1"/>
                </a:solidFill>
                <a:latin typeface="Aaargh" pitchFamily="2" charset="0"/>
              </a:rPr>
              <a:t>To lead people to the cross</a:t>
            </a:r>
          </a:p>
          <a:p>
            <a:r>
              <a:rPr lang="en-US" b="1" dirty="0" smtClean="0">
                <a:solidFill>
                  <a:schemeClr val="bg1"/>
                </a:solidFill>
                <a:latin typeface="Aaargh" pitchFamily="2" charset="0"/>
              </a:rPr>
              <a:t>To help them escape the consequences</a:t>
            </a:r>
            <a:endParaRPr lang="en-US" b="1" dirty="0">
              <a:solidFill>
                <a:schemeClr val="bg1"/>
              </a:solidFill>
              <a:latin typeface="Aaargh" pitchFamily="2" charset="0"/>
            </a:endParaRPr>
          </a:p>
        </p:txBody>
      </p:sp>
      <p:sp>
        <p:nvSpPr>
          <p:cNvPr id="4" name="TextBox 3"/>
          <p:cNvSpPr txBox="1"/>
          <p:nvPr/>
        </p:nvSpPr>
        <p:spPr>
          <a:xfrm>
            <a:off x="228600" y="3048000"/>
            <a:ext cx="8686800" cy="2862322"/>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1 </a:t>
            </a:r>
            <a:r>
              <a:rPr lang="en-US" sz="3600" b="1" dirty="0" smtClean="0">
                <a:solidFill>
                  <a:prstClr val="black"/>
                </a:solidFill>
                <a:latin typeface="Aaargh" pitchFamily="2" charset="0"/>
              </a:rPr>
              <a:t>Corinthians </a:t>
            </a:r>
            <a:r>
              <a:rPr lang="en-US" sz="3600" b="1" dirty="0">
                <a:solidFill>
                  <a:prstClr val="black"/>
                </a:solidFill>
                <a:latin typeface="Aaargh" pitchFamily="2" charset="0"/>
              </a:rPr>
              <a:t>6:18</a:t>
            </a:r>
          </a:p>
          <a:p>
            <a:r>
              <a:rPr lang="en-US" sz="3600" dirty="0">
                <a:solidFill>
                  <a:prstClr val="black"/>
                </a:solidFill>
                <a:latin typeface="Aaargh" pitchFamily="2" charset="0"/>
              </a:rPr>
              <a:t>Flee immorality. Every other sin that a man commits is outside the body, but the immoral man sins against his own body. </a:t>
            </a:r>
            <a:endParaRPr lang="en-US" sz="4800" dirty="0">
              <a:solidFill>
                <a:prstClr val="black"/>
              </a:solidFill>
              <a:latin typeface="Aaargh" pitchFamily="2" charset="0"/>
            </a:endParaRPr>
          </a:p>
        </p:txBody>
      </p:sp>
    </p:spTree>
    <p:extLst>
      <p:ext uri="{BB962C8B-B14F-4D97-AF65-F5344CB8AC3E}">
        <p14:creationId xmlns="" xmlns:p14="http://schemas.microsoft.com/office/powerpoint/2010/main" val="3914677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Why call homosexuality a “sin”?</a:t>
            </a:r>
            <a:endParaRPr lang="en-US" sz="3600" b="1" dirty="0">
              <a:ln w="38100" cmpd="sng">
                <a:solidFill>
                  <a:schemeClr val="bg1"/>
                </a:solidFill>
              </a:ln>
              <a:solidFill>
                <a:schemeClr val="bg1"/>
              </a:solidFill>
              <a:latin typeface="Aaargh" pitchFamily="2" charset="0"/>
            </a:endParaRPr>
          </a:p>
        </p:txBody>
      </p:sp>
      <p:sp>
        <p:nvSpPr>
          <p:cNvPr id="7" name="Content Placeholder 2"/>
          <p:cNvSpPr>
            <a:spLocks noGrp="1"/>
          </p:cNvSpPr>
          <p:nvPr>
            <p:ph idx="1"/>
          </p:nvPr>
        </p:nvSpPr>
        <p:spPr>
          <a:xfrm>
            <a:off x="457200" y="1219200"/>
            <a:ext cx="8534400" cy="5486400"/>
          </a:xfrm>
        </p:spPr>
        <p:txBody>
          <a:bodyPr/>
          <a:lstStyle/>
          <a:p>
            <a:r>
              <a:rPr lang="en-US" b="1" dirty="0" smtClean="0">
                <a:solidFill>
                  <a:schemeClr val="bg1"/>
                </a:solidFill>
                <a:latin typeface="Aaargh" pitchFamily="2" charset="0"/>
              </a:rPr>
              <a:t>Bible calls it sin</a:t>
            </a:r>
          </a:p>
          <a:p>
            <a:r>
              <a:rPr lang="en-US" b="1" dirty="0" smtClean="0">
                <a:solidFill>
                  <a:schemeClr val="bg1"/>
                </a:solidFill>
                <a:latin typeface="Aaargh" pitchFamily="2" charset="0"/>
              </a:rPr>
              <a:t>To lead people to the cross</a:t>
            </a:r>
          </a:p>
          <a:p>
            <a:r>
              <a:rPr lang="en-US" b="1" dirty="0" smtClean="0">
                <a:solidFill>
                  <a:schemeClr val="bg1"/>
                </a:solidFill>
                <a:latin typeface="Aaargh" pitchFamily="2" charset="0"/>
              </a:rPr>
              <a:t>To help them escape the consequences</a:t>
            </a:r>
          </a:p>
          <a:p>
            <a:pPr lvl="1"/>
            <a:r>
              <a:rPr lang="en-US" b="1" i="1" dirty="0" smtClean="0">
                <a:solidFill>
                  <a:schemeClr val="bg1"/>
                </a:solidFill>
                <a:latin typeface="Aaargh" pitchFamily="2" charset="0"/>
              </a:rPr>
              <a:t>78% of homosexuals have had an STD</a:t>
            </a:r>
          </a:p>
          <a:p>
            <a:pPr lvl="1"/>
            <a:r>
              <a:rPr lang="en-US" b="1" i="1" dirty="0" smtClean="0">
                <a:solidFill>
                  <a:schemeClr val="bg1"/>
                </a:solidFill>
                <a:latin typeface="Aaargh" pitchFamily="2" charset="0"/>
              </a:rPr>
              <a:t>50% higher incidence of depression</a:t>
            </a:r>
          </a:p>
          <a:p>
            <a:pPr lvl="1"/>
            <a:r>
              <a:rPr lang="en-US" b="1" i="1" dirty="0" smtClean="0">
                <a:solidFill>
                  <a:schemeClr val="bg1"/>
                </a:solidFill>
                <a:latin typeface="Aaargh" pitchFamily="2" charset="0"/>
              </a:rPr>
              <a:t>3x higher risk of suicide</a:t>
            </a:r>
          </a:p>
          <a:p>
            <a:pPr lvl="1"/>
            <a:r>
              <a:rPr lang="en-US" b="1" i="1" dirty="0" smtClean="0">
                <a:solidFill>
                  <a:schemeClr val="bg1"/>
                </a:solidFill>
                <a:latin typeface="Aaargh" pitchFamily="2" charset="0"/>
              </a:rPr>
              <a:t>avg life expectancy: 20-30 years shorter!</a:t>
            </a:r>
            <a:endParaRPr lang="en-US" b="1" i="1" dirty="0">
              <a:solidFill>
                <a:schemeClr val="bg1"/>
              </a:solidFill>
              <a:latin typeface="Aaargh" pitchFamily="2" charset="0"/>
            </a:endParaRPr>
          </a:p>
        </p:txBody>
      </p:sp>
    </p:spTree>
    <p:extLst>
      <p:ext uri="{BB962C8B-B14F-4D97-AF65-F5344CB8AC3E}">
        <p14:creationId xmlns="" xmlns:p14="http://schemas.microsoft.com/office/powerpoint/2010/main" val="15482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5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5" end="5"/>
                                            </p:txEl>
                                          </p:spTgt>
                                        </p:tgtEl>
                                        <p:attrNameLst>
                                          <p:attrName>style.visibility</p:attrName>
                                        </p:attrNameLst>
                                      </p:cBhvr>
                                      <p:to>
                                        <p:strVal val="visible"/>
                                      </p:to>
                                    </p:set>
                                    <p:animEffect transition="in" filter="fade">
                                      <p:cBhvr>
                                        <p:cTn id="12" dur="500"/>
                                        <p:tgtEl>
                                          <p:spTgt spid="7">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fade">
                                      <p:cBhvr>
                                        <p:cTn id="1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behavior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371600"/>
            <a:ext cx="8686800" cy="4524316"/>
          </a:xfrm>
          <a:prstGeom prst="rect">
            <a:avLst/>
          </a:prstGeom>
          <a:solidFill>
            <a:schemeClr val="bg1">
              <a:alpha val="91000"/>
            </a:schemeClr>
          </a:solidFill>
        </p:spPr>
        <p:txBody>
          <a:bodyPr wrap="square" rtlCol="0">
            <a:spAutoFit/>
          </a:bodyPr>
          <a:lstStyle/>
          <a:p>
            <a:r>
              <a:rPr lang="en-US" sz="3600" b="1" dirty="0">
                <a:solidFill>
                  <a:prstClr val="black"/>
                </a:solidFill>
                <a:latin typeface="Aaargh" pitchFamily="2" charset="0"/>
              </a:rPr>
              <a:t>1 Corinthians 6:11 </a:t>
            </a:r>
          </a:p>
          <a:p>
            <a:r>
              <a:rPr lang="en-US" sz="3600" dirty="0" smtClean="0">
                <a:solidFill>
                  <a:prstClr val="black"/>
                </a:solidFill>
                <a:latin typeface="Aaargh" pitchFamily="2" charset="0"/>
              </a:rPr>
              <a:t>...nor passive homosexual partners, </a:t>
            </a:r>
            <a:r>
              <a:rPr lang="en-US" sz="3600" dirty="0">
                <a:solidFill>
                  <a:prstClr val="black"/>
                </a:solidFill>
                <a:latin typeface="Aaargh" pitchFamily="2" charset="0"/>
              </a:rPr>
              <a:t>nor </a:t>
            </a:r>
            <a:r>
              <a:rPr lang="en-US" sz="3600" dirty="0" smtClean="0">
                <a:solidFill>
                  <a:prstClr val="black"/>
                </a:solidFill>
                <a:latin typeface="Aaargh" pitchFamily="2" charset="0"/>
              </a:rPr>
              <a:t>practicing homosexuals... Such </a:t>
            </a:r>
            <a:r>
              <a:rPr lang="en-US" sz="3600" b="1" u="sng" dirty="0">
                <a:solidFill>
                  <a:prstClr val="black"/>
                </a:solidFill>
                <a:latin typeface="Aaargh" pitchFamily="2" charset="0"/>
              </a:rPr>
              <a:t>were</a:t>
            </a:r>
            <a:r>
              <a:rPr lang="en-US" sz="3600" dirty="0">
                <a:solidFill>
                  <a:prstClr val="black"/>
                </a:solidFill>
                <a:latin typeface="Aaargh" pitchFamily="2" charset="0"/>
              </a:rPr>
              <a:t> some of you; but you were washed, but you were sanctified, but you were justified in the name of the Lord Jesus Christ and in the Spirit of our God.</a:t>
            </a:r>
          </a:p>
        </p:txBody>
      </p:sp>
    </p:spTree>
    <p:extLst>
      <p:ext uri="{BB962C8B-B14F-4D97-AF65-F5344CB8AC3E}">
        <p14:creationId xmlns="" xmlns:p14="http://schemas.microsoft.com/office/powerpoint/2010/main" val="959705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behavior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228600" y="1371600"/>
            <a:ext cx="8686800" cy="4401205"/>
          </a:xfrm>
          <a:prstGeom prst="rect">
            <a:avLst/>
          </a:prstGeom>
          <a:solidFill>
            <a:schemeClr val="bg1">
              <a:alpha val="91000"/>
            </a:schemeClr>
          </a:solidFill>
        </p:spPr>
        <p:txBody>
          <a:bodyPr wrap="square" rtlCol="0">
            <a:spAutoFit/>
          </a:bodyPr>
          <a:lstStyle/>
          <a:p>
            <a:r>
              <a:rPr lang="en-US" sz="3500" b="1" dirty="0">
                <a:solidFill>
                  <a:prstClr val="black"/>
                </a:solidFill>
                <a:latin typeface="Aaargh" pitchFamily="2" charset="0"/>
              </a:rPr>
              <a:t>1 Corinthians 10:13 </a:t>
            </a:r>
          </a:p>
          <a:p>
            <a:r>
              <a:rPr lang="en-US" sz="3500" dirty="0">
                <a:solidFill>
                  <a:prstClr val="black"/>
                </a:solidFill>
                <a:latin typeface="Aaargh" pitchFamily="2" charset="0"/>
              </a:rPr>
              <a:t>No temptation has overtaken you but such as is common to man; and God is faithful, who will not allow you to be tempted beyond what you are able, but with the temptation will provide the way of escape also, so that you will be able to endure it.</a:t>
            </a:r>
          </a:p>
        </p:txBody>
      </p:sp>
    </p:spTree>
    <p:extLst>
      <p:ext uri="{BB962C8B-B14F-4D97-AF65-F5344CB8AC3E}">
        <p14:creationId xmlns="" xmlns:p14="http://schemas.microsoft.com/office/powerpoint/2010/main" val="1381575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attraction change?</a:t>
            </a:r>
            <a:endParaRPr lang="en-US" sz="3600" b="1" dirty="0">
              <a:ln w="38100" cmpd="sng">
                <a:solidFill>
                  <a:schemeClr val="bg1"/>
                </a:solidFill>
              </a:ln>
              <a:solidFill>
                <a:schemeClr val="bg1"/>
              </a:solidFill>
              <a:latin typeface="Aaargh" pitchFamily="2" charset="0"/>
            </a:endParaRPr>
          </a:p>
        </p:txBody>
      </p:sp>
      <p:sp>
        <p:nvSpPr>
          <p:cNvPr id="6" name="TextBox 5"/>
          <p:cNvSpPr txBox="1"/>
          <p:nvPr/>
        </p:nvSpPr>
        <p:spPr>
          <a:xfrm>
            <a:off x="76200" y="1295400"/>
            <a:ext cx="8991600" cy="4401205"/>
          </a:xfrm>
          <a:prstGeom prst="rect">
            <a:avLst/>
          </a:prstGeom>
          <a:solidFill>
            <a:schemeClr val="bg1">
              <a:alpha val="91000"/>
            </a:schemeClr>
          </a:solidFill>
        </p:spPr>
        <p:txBody>
          <a:bodyPr wrap="square" rtlCol="0">
            <a:spAutoFit/>
          </a:bodyPr>
          <a:lstStyle/>
          <a:p>
            <a:r>
              <a:rPr lang="en-US" sz="3500" b="1" dirty="0">
                <a:solidFill>
                  <a:prstClr val="black"/>
                </a:solidFill>
                <a:latin typeface="Aaargh" pitchFamily="2" charset="0"/>
              </a:rPr>
              <a:t>Philippians 2:12–13 </a:t>
            </a:r>
          </a:p>
          <a:p>
            <a:r>
              <a:rPr lang="en-US" sz="3500" dirty="0">
                <a:solidFill>
                  <a:prstClr val="black"/>
                </a:solidFill>
                <a:latin typeface="Aaargh" pitchFamily="2" charset="0"/>
              </a:rPr>
              <a:t>So then, my beloved, just as you have always obeyed, not as in my presence only, but now much more in my absence, work out your salvation with fear and trembling; for it is God who is at work in you, both </a:t>
            </a:r>
            <a:r>
              <a:rPr lang="en-US" sz="3500" u="sng" dirty="0">
                <a:solidFill>
                  <a:prstClr val="black"/>
                </a:solidFill>
                <a:latin typeface="Aaargh" pitchFamily="2" charset="0"/>
              </a:rPr>
              <a:t>to will</a:t>
            </a:r>
            <a:r>
              <a:rPr lang="en-US" sz="3500" dirty="0">
                <a:solidFill>
                  <a:prstClr val="black"/>
                </a:solidFill>
                <a:latin typeface="Aaargh" pitchFamily="2" charset="0"/>
              </a:rPr>
              <a:t> and </a:t>
            </a:r>
            <a:r>
              <a:rPr lang="en-US" sz="3500" u="sng" dirty="0">
                <a:solidFill>
                  <a:prstClr val="black"/>
                </a:solidFill>
                <a:latin typeface="Aaargh" pitchFamily="2" charset="0"/>
              </a:rPr>
              <a:t>to work</a:t>
            </a:r>
            <a:r>
              <a:rPr lang="en-US" sz="3500" dirty="0">
                <a:solidFill>
                  <a:prstClr val="black"/>
                </a:solidFill>
                <a:latin typeface="Aaargh" pitchFamily="2" charset="0"/>
              </a:rPr>
              <a:t> for His good pleasure.</a:t>
            </a:r>
          </a:p>
        </p:txBody>
      </p:sp>
    </p:spTree>
    <p:extLst>
      <p:ext uri="{BB962C8B-B14F-4D97-AF65-F5344CB8AC3E}">
        <p14:creationId xmlns="" xmlns:p14="http://schemas.microsoft.com/office/powerpoint/2010/main" val="34701273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txBody>
          <a:bodyPr>
            <a:noAutofit/>
          </a:bodyPr>
          <a:lstStyle/>
          <a:p>
            <a:pPr algn="l"/>
            <a:r>
              <a:rPr lang="en-US" sz="3600" b="1" dirty="0" smtClean="0">
                <a:ln w="38100" cmpd="sng">
                  <a:solidFill>
                    <a:schemeClr val="bg1"/>
                  </a:solidFill>
                </a:ln>
                <a:solidFill>
                  <a:schemeClr val="bg1"/>
                </a:solidFill>
                <a:latin typeface="Aaargh" pitchFamily="2" charset="0"/>
              </a:rPr>
              <a:t>Can homosexual attraction change?</a:t>
            </a:r>
            <a:endParaRPr lang="en-US" sz="36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New “desires” may not include heterosexual attraction</a:t>
            </a:r>
            <a:endParaRPr lang="en-US" b="1" i="1" dirty="0">
              <a:solidFill>
                <a:schemeClr val="bg1"/>
              </a:solidFill>
              <a:latin typeface="Aaargh" pitchFamily="2" charset="0"/>
            </a:endParaRPr>
          </a:p>
          <a:p>
            <a:r>
              <a:rPr lang="en-US" b="1" dirty="0" smtClean="0">
                <a:solidFill>
                  <a:schemeClr val="bg1"/>
                </a:solidFill>
                <a:latin typeface="Aaargh" pitchFamily="2" charset="0"/>
              </a:rPr>
              <a:t>Old desires may not fully disappear</a:t>
            </a:r>
          </a:p>
          <a:p>
            <a:r>
              <a:rPr lang="en-US" b="1" dirty="0" smtClean="0">
                <a:solidFill>
                  <a:schemeClr val="bg1"/>
                </a:solidFill>
                <a:latin typeface="Aaargh" pitchFamily="2" charset="0"/>
              </a:rPr>
              <a:t>Life is warfare</a:t>
            </a:r>
          </a:p>
        </p:txBody>
      </p:sp>
      <p:sp>
        <p:nvSpPr>
          <p:cNvPr id="7" name="TextBox 6"/>
          <p:cNvSpPr txBox="1"/>
          <p:nvPr/>
        </p:nvSpPr>
        <p:spPr>
          <a:xfrm>
            <a:off x="228600" y="3200400"/>
            <a:ext cx="8686800" cy="1754327"/>
          </a:xfrm>
          <a:prstGeom prst="rect">
            <a:avLst/>
          </a:prstGeom>
          <a:solidFill>
            <a:schemeClr val="bg1">
              <a:alpha val="91000"/>
            </a:schemeClr>
          </a:solidFill>
        </p:spPr>
        <p:txBody>
          <a:bodyPr wrap="square" rtlCol="0">
            <a:spAutoFit/>
          </a:bodyPr>
          <a:lstStyle/>
          <a:p>
            <a:r>
              <a:rPr lang="en-US" sz="3600" b="1" dirty="0" smtClean="0">
                <a:solidFill>
                  <a:prstClr val="black"/>
                </a:solidFill>
                <a:latin typeface="Aaargh" pitchFamily="2" charset="0"/>
              </a:rPr>
              <a:t>For those who have seen significant, lasting change, the goal was not heterosexuality, it was holiness. </a:t>
            </a:r>
            <a:endParaRPr lang="en-US" sz="3600" b="1" dirty="0">
              <a:solidFill>
                <a:prstClr val="black"/>
              </a:solidFill>
              <a:latin typeface="Aaargh" pitchFamily="2" charset="0"/>
            </a:endParaRPr>
          </a:p>
        </p:txBody>
      </p:sp>
    </p:spTree>
    <p:extLst>
      <p:ext uri="{BB962C8B-B14F-4D97-AF65-F5344CB8AC3E}">
        <p14:creationId xmlns="" xmlns:p14="http://schemas.microsoft.com/office/powerpoint/2010/main" val="21770420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23740"/>
            <a:ext cx="9144000" cy="990600"/>
          </a:xfrm>
        </p:spPr>
        <p:txBody>
          <a:bodyPr>
            <a:noAutofit/>
          </a:bodyPr>
          <a:lstStyle/>
          <a:p>
            <a:pPr algn="l"/>
            <a:r>
              <a:rPr lang="en-US" sz="3400" b="1" dirty="0" smtClean="0">
                <a:ln w="38100" cmpd="sng">
                  <a:solidFill>
                    <a:schemeClr val="bg1"/>
                  </a:solidFill>
                </a:ln>
                <a:solidFill>
                  <a:schemeClr val="bg1"/>
                </a:solidFill>
                <a:latin typeface="Aaargh" pitchFamily="2" charset="0"/>
              </a:rPr>
              <a:t>What if you struggle with homosexuality?</a:t>
            </a:r>
            <a:endParaRPr lang="en-US" sz="34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Remember:</a:t>
            </a:r>
          </a:p>
          <a:p>
            <a:pPr lvl="1"/>
            <a:r>
              <a:rPr lang="en-US" b="1" i="1" dirty="0" smtClean="0">
                <a:solidFill>
                  <a:schemeClr val="bg1"/>
                </a:solidFill>
                <a:latin typeface="Aaargh" pitchFamily="2" charset="0"/>
              </a:rPr>
              <a:t>behavior, not temptation, is sin</a:t>
            </a:r>
          </a:p>
          <a:p>
            <a:pPr lvl="1"/>
            <a:r>
              <a:rPr lang="en-US" b="1" i="1" dirty="0" smtClean="0">
                <a:solidFill>
                  <a:schemeClr val="bg1"/>
                </a:solidFill>
                <a:latin typeface="Aaargh" pitchFamily="2" charset="0"/>
              </a:rPr>
              <a:t>this struggle does not define you</a:t>
            </a:r>
          </a:p>
          <a:p>
            <a:pPr lvl="1"/>
            <a:r>
              <a:rPr lang="en-US" b="1" i="1" dirty="0" smtClean="0">
                <a:solidFill>
                  <a:schemeClr val="bg1"/>
                </a:solidFill>
                <a:latin typeface="Aaargh" pitchFamily="2" charset="0"/>
              </a:rPr>
              <a:t>there is hope; freedom is possible</a:t>
            </a:r>
          </a:p>
          <a:p>
            <a:r>
              <a:rPr lang="en-US" b="1" dirty="0" smtClean="0">
                <a:solidFill>
                  <a:schemeClr val="bg1"/>
                </a:solidFill>
                <a:latin typeface="Aaargh" pitchFamily="2" charset="0"/>
              </a:rPr>
              <a:t>Do:</a:t>
            </a:r>
          </a:p>
          <a:p>
            <a:pPr lvl="1"/>
            <a:r>
              <a:rPr lang="en-US" b="1" i="1" dirty="0" smtClean="0">
                <a:solidFill>
                  <a:schemeClr val="bg1"/>
                </a:solidFill>
                <a:latin typeface="Aaargh" pitchFamily="2" charset="0"/>
              </a:rPr>
              <a:t>flee tempting people &amp; situations</a:t>
            </a:r>
          </a:p>
          <a:p>
            <a:pPr lvl="1"/>
            <a:r>
              <a:rPr lang="en-US" b="1" i="1" dirty="0" smtClean="0">
                <a:solidFill>
                  <a:schemeClr val="bg1"/>
                </a:solidFill>
                <a:latin typeface="Aaargh" pitchFamily="2" charset="0"/>
              </a:rPr>
              <a:t>be accountable to someone safe</a:t>
            </a:r>
          </a:p>
          <a:p>
            <a:pPr lvl="1"/>
            <a:r>
              <a:rPr lang="en-US" b="1" i="1" dirty="0" smtClean="0">
                <a:solidFill>
                  <a:schemeClr val="bg1"/>
                </a:solidFill>
                <a:latin typeface="Aaargh" pitchFamily="2" charset="0"/>
              </a:rPr>
              <a:t>get expert help</a:t>
            </a:r>
          </a:p>
        </p:txBody>
      </p:sp>
      <p:sp>
        <p:nvSpPr>
          <p:cNvPr id="2" name="TextBox 1"/>
          <p:cNvSpPr txBox="1"/>
          <p:nvPr/>
        </p:nvSpPr>
        <p:spPr>
          <a:xfrm>
            <a:off x="1219200" y="5562600"/>
            <a:ext cx="6553200" cy="1143000"/>
          </a:xfrm>
          <a:prstGeom prst="rect">
            <a:avLst/>
          </a:prstGeom>
          <a:solidFill>
            <a:srgbClr val="3B0000"/>
          </a:solidFill>
        </p:spPr>
        <p:txBody>
          <a:bodyPr wrap="square" rtlCol="0" anchor="ctr" anchorCtr="1">
            <a:noAutofit/>
          </a:bodyPr>
          <a:lstStyle/>
          <a:p>
            <a:pPr marL="0" lvl="1" algn="ctr"/>
            <a:r>
              <a:rPr lang="en-US" sz="4000" b="1" dirty="0">
                <a:solidFill>
                  <a:prstClr val="white"/>
                </a:solidFill>
                <a:latin typeface="Aaargh" pitchFamily="2" charset="0"/>
              </a:rPr>
              <a:t>exodusinternational.org</a:t>
            </a:r>
            <a:r>
              <a:rPr lang="en-US" sz="3600" b="1" dirty="0">
                <a:solidFill>
                  <a:prstClr val="white"/>
                </a:solidFill>
                <a:latin typeface="Aaargh" pitchFamily="2" charset="0"/>
              </a:rPr>
              <a:t> </a:t>
            </a:r>
          </a:p>
        </p:txBody>
      </p:sp>
    </p:spTree>
    <p:extLst>
      <p:ext uri="{BB962C8B-B14F-4D97-AF65-F5344CB8AC3E}">
        <p14:creationId xmlns="" xmlns:p14="http://schemas.microsoft.com/office/powerpoint/2010/main" val="8254705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Autofit/>
          </a:bodyPr>
          <a:lstStyle/>
          <a:p>
            <a:pPr algn="l">
              <a:lnSpc>
                <a:spcPct val="90000"/>
              </a:lnSpc>
            </a:pPr>
            <a:r>
              <a:rPr lang="en-US" sz="3400" b="1" dirty="0" smtClean="0">
                <a:ln w="38100" cmpd="sng">
                  <a:solidFill>
                    <a:schemeClr val="bg1"/>
                  </a:solidFill>
                </a:ln>
                <a:solidFill>
                  <a:schemeClr val="bg1"/>
                </a:solidFill>
                <a:latin typeface="Aaargh" pitchFamily="2" charset="0"/>
              </a:rPr>
              <a:t>What if someone you love battles homosexuality, or lives as a homosexual?</a:t>
            </a:r>
            <a:endParaRPr lang="en-US" sz="3400" b="1" dirty="0">
              <a:ln w="38100" cmpd="sng">
                <a:solidFill>
                  <a:schemeClr val="bg1"/>
                </a:solidFill>
              </a:ln>
              <a:solidFill>
                <a:schemeClr val="bg1"/>
              </a:solidFill>
              <a:latin typeface="Aaargh" pitchFamily="2" charset="0"/>
            </a:endParaRPr>
          </a:p>
        </p:txBody>
      </p:sp>
      <p:sp>
        <p:nvSpPr>
          <p:cNvPr id="4" name="Content Placeholder 2"/>
          <p:cNvSpPr>
            <a:spLocks noGrp="1"/>
          </p:cNvSpPr>
          <p:nvPr>
            <p:ph idx="1"/>
          </p:nvPr>
        </p:nvSpPr>
        <p:spPr>
          <a:xfrm>
            <a:off x="457200" y="1219200"/>
            <a:ext cx="8534400" cy="5029200"/>
          </a:xfrm>
        </p:spPr>
        <p:txBody>
          <a:bodyPr/>
          <a:lstStyle/>
          <a:p>
            <a:r>
              <a:rPr lang="en-US" b="1" dirty="0" smtClean="0">
                <a:solidFill>
                  <a:schemeClr val="bg1"/>
                </a:solidFill>
                <a:latin typeface="Aaargh" pitchFamily="2" charset="0"/>
              </a:rPr>
              <a:t>Pray</a:t>
            </a:r>
          </a:p>
          <a:p>
            <a:r>
              <a:rPr lang="en-US" b="1" dirty="0" smtClean="0">
                <a:solidFill>
                  <a:schemeClr val="bg1"/>
                </a:solidFill>
                <a:latin typeface="Aaargh" pitchFamily="2" charset="0"/>
              </a:rPr>
              <a:t>Re-educate yourself</a:t>
            </a:r>
          </a:p>
          <a:p>
            <a:pPr lvl="1"/>
            <a:r>
              <a:rPr lang="en-US" b="1" dirty="0">
                <a:solidFill>
                  <a:schemeClr val="bg1"/>
                </a:solidFill>
                <a:latin typeface="Aaargh" pitchFamily="2" charset="0"/>
              </a:rPr>
              <a:t>exodusinternational.org</a:t>
            </a:r>
            <a:r>
              <a:rPr lang="en-US" sz="2400" b="1" dirty="0">
                <a:solidFill>
                  <a:schemeClr val="bg1"/>
                </a:solidFill>
                <a:latin typeface="Aaargh" pitchFamily="2" charset="0"/>
              </a:rPr>
              <a:t> </a:t>
            </a:r>
          </a:p>
          <a:p>
            <a:pPr lvl="1"/>
            <a:r>
              <a:rPr lang="en-US" b="1" i="1" dirty="0" smtClean="0">
                <a:solidFill>
                  <a:schemeClr val="bg1"/>
                </a:solidFill>
                <a:latin typeface="Aaargh" pitchFamily="2" charset="0"/>
              </a:rPr>
              <a:t>101 </a:t>
            </a:r>
            <a:r>
              <a:rPr lang="en-US" b="1" i="1" dirty="0">
                <a:solidFill>
                  <a:schemeClr val="bg1"/>
                </a:solidFill>
                <a:latin typeface="Aaargh" pitchFamily="2" charset="0"/>
              </a:rPr>
              <a:t>Frequently Asked Questions about </a:t>
            </a:r>
            <a:r>
              <a:rPr lang="en-US" b="1" i="1" dirty="0" smtClean="0">
                <a:solidFill>
                  <a:schemeClr val="bg1"/>
                </a:solidFill>
                <a:latin typeface="Aaargh" pitchFamily="2" charset="0"/>
              </a:rPr>
              <a:t>Homosexuality</a:t>
            </a:r>
            <a:r>
              <a:rPr lang="en-US" b="1" dirty="0" smtClean="0">
                <a:solidFill>
                  <a:schemeClr val="bg1"/>
                </a:solidFill>
                <a:latin typeface="Aaargh" pitchFamily="2" charset="0"/>
              </a:rPr>
              <a:t>, Mike </a:t>
            </a:r>
            <a:r>
              <a:rPr lang="en-US" b="1" dirty="0">
                <a:solidFill>
                  <a:schemeClr val="bg1"/>
                </a:solidFill>
                <a:latin typeface="Aaargh" pitchFamily="2" charset="0"/>
              </a:rPr>
              <a:t>Haley</a:t>
            </a:r>
          </a:p>
          <a:p>
            <a:r>
              <a:rPr lang="en-US" b="1" dirty="0" smtClean="0">
                <a:solidFill>
                  <a:schemeClr val="bg1"/>
                </a:solidFill>
                <a:latin typeface="Aaargh" pitchFamily="2" charset="0"/>
              </a:rPr>
              <a:t>Reach out in truth and grace</a:t>
            </a:r>
          </a:p>
          <a:p>
            <a:pPr lvl="1"/>
            <a:r>
              <a:rPr lang="en-US" b="1" i="1" dirty="0" smtClean="0">
                <a:solidFill>
                  <a:schemeClr val="bg1"/>
                </a:solidFill>
                <a:latin typeface="Aaargh" pitchFamily="2" charset="0"/>
              </a:rPr>
              <a:t>God’s Grace and the Homosexual Next Door</a:t>
            </a:r>
            <a:r>
              <a:rPr lang="en-US" b="1" dirty="0" smtClean="0">
                <a:solidFill>
                  <a:schemeClr val="bg1"/>
                </a:solidFill>
                <a:latin typeface="Aaargh" pitchFamily="2" charset="0"/>
              </a:rPr>
              <a:t>, Alan Chambers</a:t>
            </a:r>
          </a:p>
        </p:txBody>
      </p:sp>
    </p:spTree>
    <p:extLst>
      <p:ext uri="{BB962C8B-B14F-4D97-AF65-F5344CB8AC3E}">
        <p14:creationId xmlns="" xmlns:p14="http://schemas.microsoft.com/office/powerpoint/2010/main" val="1272174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13277</TotalTime>
  <Words>1168</Words>
  <Application>Microsoft Office PowerPoint</Application>
  <PresentationFormat>On-screen Show (4:3)</PresentationFormat>
  <Paragraphs>114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2_Office Theme</vt:lpstr>
      <vt:lpstr>Slide 1</vt:lpstr>
      <vt:lpstr>Why talk about homosexuality?</vt:lpstr>
      <vt:lpstr>Why talk about homosexuality?</vt:lpstr>
      <vt:lpstr>Why talk about homosexuality?</vt:lpstr>
      <vt:lpstr>What does “homosexuality” mean?</vt:lpstr>
      <vt:lpstr>Where does homosexual attraction come from?</vt:lpstr>
      <vt:lpstr>Where does homosexual attraction come from?</vt:lpstr>
      <vt:lpstr>Where does homosexual attraction come from?</vt:lpstr>
      <vt:lpstr>Where does homosexual attraction come from?</vt:lpstr>
      <vt:lpstr>Where does homosexual attraction come from?</vt:lpstr>
      <vt:lpstr>Where does homosexual attraction come from?</vt:lpstr>
      <vt:lpstr>Is homosexuality sin?</vt:lpstr>
      <vt:lpstr>Is homosexuality sin?</vt:lpstr>
      <vt:lpstr>Is homosexuality sin?</vt:lpstr>
      <vt:lpstr>Is homosexuality sin?</vt:lpstr>
      <vt:lpstr>Is homosexuality sin?</vt:lpstr>
      <vt:lpstr>Is homosexuality sin?</vt:lpstr>
      <vt:lpstr>Is homosexual behavior worse than other sins?</vt:lpstr>
      <vt:lpstr>Why call homosexuality a “sin”?</vt:lpstr>
      <vt:lpstr>Why call homosexuality a “sin”?</vt:lpstr>
      <vt:lpstr>Can homosexual behavior change?</vt:lpstr>
      <vt:lpstr>Can homosexual behavior change?</vt:lpstr>
      <vt:lpstr>Can homosexual attraction change?</vt:lpstr>
      <vt:lpstr>Can homosexual attraction change?</vt:lpstr>
      <vt:lpstr>What if you struggle with homosexuality?</vt:lpstr>
      <vt:lpstr>What if someone you love battles homosexuality, or lives as a homosexual?</vt:lpstr>
      <vt:lpstr>Slide 27</vt:lpstr>
    </vt:vector>
  </TitlesOfParts>
  <Company>Grace Bible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Homosexuality and the Righteousness of God</dc:title>
  <dc:creator>Brian Fisher</dc:creator>
  <cp:lastModifiedBy>Gary Petersen</cp:lastModifiedBy>
  <cp:revision>125</cp:revision>
  <dcterms:created xsi:type="dcterms:W3CDTF">2011-08-24T15:58:27Z</dcterms:created>
  <dcterms:modified xsi:type="dcterms:W3CDTF">2011-09-26T00:37:04Z</dcterms:modified>
</cp:coreProperties>
</file>