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319" r:id="rId2"/>
    <p:sldId id="320" r:id="rId3"/>
    <p:sldId id="322" r:id="rId4"/>
    <p:sldId id="323" r:id="rId5"/>
    <p:sldId id="345" r:id="rId6"/>
    <p:sldId id="334" r:id="rId7"/>
    <p:sldId id="333" r:id="rId8"/>
    <p:sldId id="324" r:id="rId9"/>
    <p:sldId id="325" r:id="rId10"/>
    <p:sldId id="326" r:id="rId11"/>
    <p:sldId id="327" r:id="rId12"/>
    <p:sldId id="328" r:id="rId13"/>
    <p:sldId id="330" r:id="rId14"/>
    <p:sldId id="331" r:id="rId15"/>
    <p:sldId id="332" r:id="rId16"/>
    <p:sldId id="335" r:id="rId17"/>
    <p:sldId id="336" r:id="rId18"/>
    <p:sldId id="337" r:id="rId19"/>
    <p:sldId id="339" r:id="rId20"/>
    <p:sldId id="340" r:id="rId21"/>
    <p:sldId id="341" r:id="rId22"/>
    <p:sldId id="342" r:id="rId23"/>
    <p:sldId id="343" r:id="rId24"/>
    <p:sldId id="344" r:id="rId25"/>
    <p:sldId id="346"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0000"/>
    <a:srgbClr val="F9EDB9"/>
    <a:srgbClr val="FFFF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606" y="-44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00EE851-C926-4CFC-AC1F-8FD404B7B66B}" type="datetimeFigureOut">
              <a:rPr lang="en-US" smtClean="0">
                <a:solidFill>
                  <a:prstClr val="black">
                    <a:tint val="75000"/>
                  </a:prstClr>
                </a:solidFill>
                <a:latin typeface="Calibri"/>
              </a:rPr>
              <a:pPr/>
              <a:t>09/26/2011</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9A1C21A-9219-40FD-8CB3-25F91FCAB6C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xmlns="" val="2505924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0EE851-C926-4CFC-AC1F-8FD404B7B66B}" type="datetimeFigureOut">
              <a:rPr lang="en-US" smtClean="0">
                <a:solidFill>
                  <a:prstClr val="black">
                    <a:tint val="75000"/>
                  </a:prstClr>
                </a:solidFill>
                <a:latin typeface="Calibri"/>
              </a:rPr>
              <a:pPr/>
              <a:t>09/26/2011</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9A1C21A-9219-40FD-8CB3-25F91FCAB6C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xmlns="" val="958442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0EE851-C926-4CFC-AC1F-8FD404B7B66B}" type="datetimeFigureOut">
              <a:rPr lang="en-US" smtClean="0">
                <a:solidFill>
                  <a:prstClr val="black">
                    <a:tint val="75000"/>
                  </a:prstClr>
                </a:solidFill>
                <a:latin typeface="Calibri"/>
              </a:rPr>
              <a:pPr/>
              <a:t>09/26/2011</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9A1C21A-9219-40FD-8CB3-25F91FCAB6C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xmlns="" val="1000573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00EE851-C926-4CFC-AC1F-8FD404B7B66B}" type="datetimeFigureOut">
              <a:rPr lang="en-US" smtClean="0">
                <a:solidFill>
                  <a:prstClr val="black">
                    <a:tint val="75000"/>
                  </a:prstClr>
                </a:solidFill>
                <a:latin typeface="Calibri"/>
              </a:rPr>
              <a:pPr/>
              <a:t>09/26/2011</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A9A1C21A-9219-40FD-8CB3-25F91FCAB6C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xmlns="" val="2928408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00EE851-C926-4CFC-AC1F-8FD404B7B66B}" type="datetimeFigureOut">
              <a:rPr lang="en-US" smtClean="0">
                <a:solidFill>
                  <a:prstClr val="black">
                    <a:tint val="75000"/>
                  </a:prstClr>
                </a:solidFill>
                <a:latin typeface="Calibri"/>
              </a:rPr>
              <a:pPr/>
              <a:t>09/26/2011</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A9A1C21A-9219-40FD-8CB3-25F91FCAB6C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xmlns="" val="3551837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00EE851-C926-4CFC-AC1F-8FD404B7B66B}" type="datetimeFigureOut">
              <a:rPr lang="en-US" smtClean="0">
                <a:solidFill>
                  <a:prstClr val="black">
                    <a:tint val="75000"/>
                  </a:prstClr>
                </a:solidFill>
                <a:latin typeface="Calibri"/>
              </a:rPr>
              <a:pPr/>
              <a:t>09/26/2011</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A9A1C21A-9219-40FD-8CB3-25F91FCAB6C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xmlns="" val="3494918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0EE851-C926-4CFC-AC1F-8FD404B7B66B}" type="datetimeFigureOut">
              <a:rPr lang="en-US" smtClean="0">
                <a:solidFill>
                  <a:prstClr val="black">
                    <a:tint val="75000"/>
                  </a:prstClr>
                </a:solidFill>
                <a:latin typeface="Calibri"/>
              </a:rPr>
              <a:pPr/>
              <a:t>09/26/2011</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A9A1C21A-9219-40FD-8CB3-25F91FCAB6C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xmlns="" val="1126417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0EE851-C926-4CFC-AC1F-8FD404B7B66B}" type="datetimeFigureOut">
              <a:rPr lang="en-US" smtClean="0">
                <a:solidFill>
                  <a:prstClr val="black">
                    <a:tint val="75000"/>
                  </a:prstClr>
                </a:solidFill>
                <a:latin typeface="Calibri"/>
              </a:rPr>
              <a:pPr/>
              <a:t>09/26/2011</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A9A1C21A-9219-40FD-8CB3-25F91FCAB6C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xmlns="" val="30617033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0EE851-C926-4CFC-AC1F-8FD404B7B66B}" type="datetimeFigureOut">
              <a:rPr lang="en-US" smtClean="0">
                <a:solidFill>
                  <a:prstClr val="black">
                    <a:tint val="75000"/>
                  </a:prstClr>
                </a:solidFill>
                <a:latin typeface="Calibri"/>
              </a:rPr>
              <a:pPr/>
              <a:t>09/26/2011</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A9A1C21A-9219-40FD-8CB3-25F91FCAB6C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xmlns="" val="255133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0EE851-C926-4CFC-AC1F-8FD404B7B66B}" type="datetimeFigureOut">
              <a:rPr lang="en-US" smtClean="0">
                <a:solidFill>
                  <a:prstClr val="black">
                    <a:tint val="75000"/>
                  </a:prstClr>
                </a:solidFill>
                <a:latin typeface="Calibri"/>
              </a:rPr>
              <a:pPr/>
              <a:t>09/26/2011</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9A1C21A-9219-40FD-8CB3-25F91FCAB6C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xmlns="" val="3790964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0EE851-C926-4CFC-AC1F-8FD404B7B66B}" type="datetimeFigureOut">
              <a:rPr lang="en-US" smtClean="0">
                <a:solidFill>
                  <a:prstClr val="black">
                    <a:tint val="75000"/>
                  </a:prstClr>
                </a:solidFill>
                <a:latin typeface="Calibri"/>
              </a:rPr>
              <a:pPr/>
              <a:t>09/26/2011</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9A1C21A-9219-40FD-8CB3-25F91FCAB6C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xmlns="" val="3988963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7" name="Picture 2" descr="\\TAPE7200\D-Temp\homo-bkg_mini.jpg"/>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0EE851-C926-4CFC-AC1F-8FD404B7B66B}" type="datetimeFigureOut">
              <a:rPr lang="en-US" smtClean="0">
                <a:solidFill>
                  <a:prstClr val="black">
                    <a:tint val="75000"/>
                  </a:prstClr>
                </a:solidFill>
                <a:latin typeface="Calibri"/>
              </a:rPr>
              <a:pPr/>
              <a:t>09/27/2011</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A1C21A-9219-40FD-8CB3-25F91FCAB6C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xmlns="" val="405911078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Users\Gary\Music\Projects\sermons\and-main\romans-title-9-25_mini-c.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xmlns="" val="4169117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534400" cy="5029200"/>
          </a:xfrm>
        </p:spPr>
        <p:txBody>
          <a:bodyPr/>
          <a:lstStyle/>
          <a:p>
            <a:r>
              <a:rPr lang="en-US" b="1" dirty="0" smtClean="0">
                <a:solidFill>
                  <a:schemeClr val="bg1"/>
                </a:solidFill>
                <a:latin typeface="Aaargh" pitchFamily="2" charset="0"/>
              </a:rPr>
              <a:t>Defining social issue of this generation</a:t>
            </a:r>
          </a:p>
          <a:p>
            <a:r>
              <a:rPr lang="en-US" b="1" dirty="0" smtClean="0">
                <a:solidFill>
                  <a:schemeClr val="bg1"/>
                </a:solidFill>
                <a:latin typeface="Aaargh" pitchFamily="2" charset="0"/>
              </a:rPr>
              <a:t>Most of us know someone affected</a:t>
            </a:r>
          </a:p>
          <a:p>
            <a:r>
              <a:rPr lang="en-US" b="1" dirty="0" smtClean="0">
                <a:solidFill>
                  <a:schemeClr val="bg1"/>
                </a:solidFill>
                <a:latin typeface="Aaargh" pitchFamily="2" charset="0"/>
              </a:rPr>
              <a:t>Christians have often responded without grace</a:t>
            </a:r>
            <a:endParaRPr lang="en-US" b="1" dirty="0">
              <a:solidFill>
                <a:schemeClr val="bg1"/>
              </a:solidFill>
              <a:latin typeface="Aaargh" pitchFamily="2" charset="0"/>
            </a:endParaRPr>
          </a:p>
        </p:txBody>
      </p:sp>
      <p:sp>
        <p:nvSpPr>
          <p:cNvPr id="5" name="Title 1"/>
          <p:cNvSpPr>
            <a:spLocks noGrp="1"/>
          </p:cNvSpPr>
          <p:nvPr>
            <p:ph type="title"/>
          </p:nvPr>
        </p:nvSpPr>
        <p:spPr>
          <a:xfrm>
            <a:off x="0" y="152400"/>
            <a:ext cx="8686800" cy="1143000"/>
          </a:xfrm>
        </p:spPr>
        <p:txBody>
          <a:bodyPr>
            <a:normAutofit/>
          </a:bodyPr>
          <a:lstStyle/>
          <a:p>
            <a:pPr algn="l"/>
            <a:r>
              <a:rPr lang="en-US" sz="3600" b="1" dirty="0" smtClean="0">
                <a:ln w="38100" cmpd="sng">
                  <a:solidFill>
                    <a:schemeClr val="bg1"/>
                  </a:solidFill>
                </a:ln>
                <a:solidFill>
                  <a:schemeClr val="bg1"/>
                </a:solidFill>
                <a:latin typeface="Aaargh" pitchFamily="2" charset="0"/>
              </a:rPr>
              <a:t>Why talk about homosexuality?</a:t>
            </a:r>
            <a:endParaRPr lang="en-US" sz="3600" b="1" dirty="0">
              <a:ln w="38100" cmpd="sng">
                <a:solidFill>
                  <a:schemeClr val="bg1"/>
                </a:solidFill>
              </a:ln>
              <a:solidFill>
                <a:schemeClr val="bg1"/>
              </a:solidFill>
              <a:latin typeface="Aaargh" pitchFamily="2" charset="0"/>
            </a:endParaRPr>
          </a:p>
        </p:txBody>
      </p:sp>
      <p:pic>
        <p:nvPicPr>
          <p:cNvPr id="6" name="Content Placeholder 3" descr="church_gay_connector.jpg"/>
          <p:cNvPicPr>
            <a:picLocks noChangeAspect="1"/>
          </p:cNvPicPr>
          <p:nvPr/>
        </p:nvPicPr>
        <p:blipFill rotWithShape="1">
          <a:blip r:embed="rId2" cstate="print">
            <a:extLst>
              <a:ext uri="{28A0092B-C50C-407E-A947-70E740481C1C}">
                <a14:useLocalDpi xmlns:a14="http://schemas.microsoft.com/office/drawing/2010/main" xmlns="" val="0"/>
              </a:ext>
            </a:extLst>
          </a:blip>
          <a:srcRect t="15241" b="29071"/>
          <a:stretch/>
        </p:blipFill>
        <p:spPr>
          <a:xfrm>
            <a:off x="990600" y="3581400"/>
            <a:ext cx="7696200" cy="32056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xmlns="" val="21664890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534400" cy="5029200"/>
          </a:xfrm>
        </p:spPr>
        <p:txBody>
          <a:bodyPr/>
          <a:lstStyle/>
          <a:p>
            <a:r>
              <a:rPr lang="en-US" b="1" dirty="0" smtClean="0">
                <a:solidFill>
                  <a:schemeClr val="bg1"/>
                </a:solidFill>
                <a:latin typeface="Aaargh" pitchFamily="2" charset="0"/>
              </a:rPr>
              <a:t>Attraction</a:t>
            </a:r>
          </a:p>
          <a:p>
            <a:r>
              <a:rPr lang="en-US" b="1" dirty="0" smtClean="0">
                <a:solidFill>
                  <a:schemeClr val="bg1"/>
                </a:solidFill>
                <a:latin typeface="Aaargh" pitchFamily="2" charset="0"/>
              </a:rPr>
              <a:t>Identity</a:t>
            </a:r>
          </a:p>
          <a:p>
            <a:r>
              <a:rPr lang="en-US" b="1" dirty="0" smtClean="0">
                <a:solidFill>
                  <a:schemeClr val="bg1"/>
                </a:solidFill>
                <a:latin typeface="Aaargh" pitchFamily="2" charset="0"/>
              </a:rPr>
              <a:t>Behavior</a:t>
            </a:r>
            <a:endParaRPr lang="en-US" b="1" dirty="0">
              <a:solidFill>
                <a:schemeClr val="bg1"/>
              </a:solidFill>
              <a:latin typeface="Aaargh" pitchFamily="2" charset="0"/>
            </a:endParaRPr>
          </a:p>
        </p:txBody>
      </p:sp>
      <p:sp>
        <p:nvSpPr>
          <p:cNvPr id="5" name="Title 1"/>
          <p:cNvSpPr>
            <a:spLocks noGrp="1"/>
          </p:cNvSpPr>
          <p:nvPr>
            <p:ph type="title"/>
          </p:nvPr>
        </p:nvSpPr>
        <p:spPr>
          <a:xfrm>
            <a:off x="0" y="152400"/>
            <a:ext cx="9144000" cy="1143000"/>
          </a:xfrm>
        </p:spPr>
        <p:txBody>
          <a:bodyPr>
            <a:noAutofit/>
          </a:bodyPr>
          <a:lstStyle/>
          <a:p>
            <a:pPr algn="l"/>
            <a:r>
              <a:rPr lang="en-US" sz="3600" b="1" dirty="0" smtClean="0">
                <a:ln w="38100" cmpd="sng">
                  <a:solidFill>
                    <a:schemeClr val="bg1"/>
                  </a:solidFill>
                </a:ln>
                <a:solidFill>
                  <a:schemeClr val="bg1"/>
                </a:solidFill>
                <a:latin typeface="Aaargh" pitchFamily="2" charset="0"/>
              </a:rPr>
              <a:t>What does “homosexuality” mean?</a:t>
            </a:r>
            <a:endParaRPr lang="en-US" sz="3600" b="1" dirty="0">
              <a:ln w="38100" cmpd="sng">
                <a:solidFill>
                  <a:schemeClr val="bg1"/>
                </a:solidFill>
              </a:ln>
              <a:solidFill>
                <a:schemeClr val="bg1"/>
              </a:solidFill>
              <a:latin typeface="Aaargh" pitchFamily="2" charset="0"/>
            </a:endParaRPr>
          </a:p>
        </p:txBody>
      </p:sp>
    </p:spTree>
    <p:extLst>
      <p:ext uri="{BB962C8B-B14F-4D97-AF65-F5344CB8AC3E}">
        <p14:creationId xmlns:p14="http://schemas.microsoft.com/office/powerpoint/2010/main" xmlns="" val="4997120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534400" cy="5029200"/>
          </a:xfrm>
        </p:spPr>
        <p:txBody>
          <a:bodyPr/>
          <a:lstStyle/>
          <a:p>
            <a:r>
              <a:rPr lang="en-US" b="1" i="1" dirty="0" smtClean="0">
                <a:solidFill>
                  <a:schemeClr val="bg1"/>
                </a:solidFill>
                <a:latin typeface="Aaargh" pitchFamily="2" charset="0"/>
              </a:rPr>
              <a:t>Nature, nurture, or choices?</a:t>
            </a:r>
          </a:p>
        </p:txBody>
      </p:sp>
      <p:sp>
        <p:nvSpPr>
          <p:cNvPr id="5" name="Title 1"/>
          <p:cNvSpPr>
            <a:spLocks noGrp="1"/>
          </p:cNvSpPr>
          <p:nvPr>
            <p:ph type="title"/>
          </p:nvPr>
        </p:nvSpPr>
        <p:spPr>
          <a:xfrm>
            <a:off x="0" y="0"/>
            <a:ext cx="9144000" cy="1143000"/>
          </a:xfrm>
        </p:spPr>
        <p:txBody>
          <a:bodyPr>
            <a:noAutofit/>
          </a:bodyPr>
          <a:lstStyle/>
          <a:p>
            <a:pPr algn="l">
              <a:lnSpc>
                <a:spcPct val="90000"/>
              </a:lnSpc>
            </a:pPr>
            <a:r>
              <a:rPr lang="en-US" sz="3600" b="1" dirty="0" smtClean="0">
                <a:ln w="38100" cmpd="sng">
                  <a:solidFill>
                    <a:schemeClr val="bg1"/>
                  </a:solidFill>
                </a:ln>
                <a:solidFill>
                  <a:schemeClr val="bg1"/>
                </a:solidFill>
                <a:latin typeface="Aaargh" pitchFamily="2" charset="0"/>
              </a:rPr>
              <a:t>Where does homosexual attraction come from?</a:t>
            </a:r>
            <a:endParaRPr lang="en-US" sz="3600" b="1" dirty="0">
              <a:ln w="38100" cmpd="sng">
                <a:solidFill>
                  <a:schemeClr val="bg1"/>
                </a:solidFill>
              </a:ln>
              <a:solidFill>
                <a:schemeClr val="bg1"/>
              </a:solidFill>
              <a:latin typeface="Aaargh" pitchFamily="2" charset="0"/>
            </a:endParaRPr>
          </a:p>
        </p:txBody>
      </p:sp>
      <p:sp>
        <p:nvSpPr>
          <p:cNvPr id="4" name="TextBox 3"/>
          <p:cNvSpPr txBox="1"/>
          <p:nvPr/>
        </p:nvSpPr>
        <p:spPr>
          <a:xfrm>
            <a:off x="0" y="1779686"/>
            <a:ext cx="9144000" cy="5078314"/>
          </a:xfrm>
          <a:prstGeom prst="rect">
            <a:avLst/>
          </a:prstGeom>
          <a:solidFill>
            <a:schemeClr val="bg1">
              <a:alpha val="91000"/>
            </a:schemeClr>
          </a:solidFill>
        </p:spPr>
        <p:txBody>
          <a:bodyPr wrap="square" rtlCol="0">
            <a:spAutoFit/>
          </a:bodyPr>
          <a:lstStyle/>
          <a:p>
            <a:r>
              <a:rPr lang="en-US" sz="3600" b="1" dirty="0">
                <a:latin typeface="Aaargh" pitchFamily="2" charset="0"/>
              </a:rPr>
              <a:t>Dr. </a:t>
            </a:r>
            <a:r>
              <a:rPr lang="en-US" sz="3600" b="1" dirty="0" smtClean="0">
                <a:latin typeface="Aaargh" pitchFamily="2" charset="0"/>
              </a:rPr>
              <a:t>Marc </a:t>
            </a:r>
            <a:r>
              <a:rPr lang="en-US" sz="3600" b="1" dirty="0">
                <a:latin typeface="Aaargh" pitchFamily="2" charset="0"/>
              </a:rPr>
              <a:t>Breedlove </a:t>
            </a:r>
            <a:r>
              <a:rPr lang="en-US" sz="3600" b="1" dirty="0" smtClean="0">
                <a:latin typeface="Aaargh" pitchFamily="2" charset="0"/>
              </a:rPr>
              <a:t>(</a:t>
            </a:r>
            <a:r>
              <a:rPr lang="en-US" sz="3600" b="1" dirty="0" err="1" smtClean="0">
                <a:latin typeface="Aaargh" pitchFamily="2" charset="0"/>
              </a:rPr>
              <a:t>Mich</a:t>
            </a:r>
            <a:r>
              <a:rPr lang="en-US" sz="3600" b="1" dirty="0" smtClean="0">
                <a:latin typeface="Aaargh" pitchFamily="2" charset="0"/>
              </a:rPr>
              <a:t> State </a:t>
            </a:r>
            <a:r>
              <a:rPr lang="en-US" sz="3600" b="1" dirty="0" err="1" smtClean="0">
                <a:latin typeface="Aaargh" pitchFamily="2" charset="0"/>
              </a:rPr>
              <a:t>Univ</a:t>
            </a:r>
            <a:r>
              <a:rPr lang="en-US" sz="3600" b="1" dirty="0" smtClean="0">
                <a:latin typeface="Aaargh" pitchFamily="2" charset="0"/>
              </a:rPr>
              <a:t>) “</a:t>
            </a:r>
            <a:r>
              <a:rPr lang="en-US" sz="3600" dirty="0" smtClean="0">
                <a:latin typeface="Aaargh" pitchFamily="2" charset="0"/>
              </a:rPr>
              <a:t>These findings </a:t>
            </a:r>
            <a:r>
              <a:rPr lang="en-US" sz="3600" dirty="0">
                <a:latin typeface="Aaargh" pitchFamily="2" charset="0"/>
              </a:rPr>
              <a:t>give us proof for what we theoretically know to be the case – that sexual experience can alter the structure of the brain, just as genes can alter it. I</a:t>
            </a:r>
            <a:r>
              <a:rPr lang="en-US" sz="3600" dirty="0" smtClean="0">
                <a:latin typeface="Aaargh" pitchFamily="2" charset="0"/>
              </a:rPr>
              <a:t>t </a:t>
            </a:r>
            <a:r>
              <a:rPr lang="en-US" sz="3600" dirty="0">
                <a:latin typeface="Aaargh" pitchFamily="2" charset="0"/>
              </a:rPr>
              <a:t>is possible that differences in sexual behavior </a:t>
            </a:r>
            <a:r>
              <a:rPr lang="en-US" sz="3600" dirty="0" smtClean="0">
                <a:latin typeface="Aaargh" pitchFamily="2" charset="0"/>
              </a:rPr>
              <a:t>cause, rather </a:t>
            </a:r>
            <a:r>
              <a:rPr lang="en-US" sz="3600" dirty="0">
                <a:latin typeface="Aaargh" pitchFamily="2" charset="0"/>
              </a:rPr>
              <a:t>than are </a:t>
            </a:r>
            <a:r>
              <a:rPr lang="en-US" sz="3600" dirty="0" smtClean="0">
                <a:latin typeface="Aaargh" pitchFamily="2" charset="0"/>
              </a:rPr>
              <a:t>caused by, </a:t>
            </a:r>
            <a:r>
              <a:rPr lang="en-US" sz="3600" dirty="0">
                <a:latin typeface="Aaargh" pitchFamily="2" charset="0"/>
              </a:rPr>
              <a:t>differences in </a:t>
            </a:r>
            <a:r>
              <a:rPr lang="en-US" sz="3600" dirty="0" smtClean="0">
                <a:latin typeface="Aaargh" pitchFamily="2" charset="0"/>
              </a:rPr>
              <a:t>brain structure.”</a:t>
            </a:r>
            <a:endParaRPr lang="en-US" sz="3600" dirty="0">
              <a:latin typeface="Aaargh" pitchFamily="2" charset="0"/>
            </a:endParaRPr>
          </a:p>
        </p:txBody>
      </p:sp>
    </p:spTree>
    <p:extLst>
      <p:ext uri="{BB962C8B-B14F-4D97-AF65-F5344CB8AC3E}">
        <p14:creationId xmlns:p14="http://schemas.microsoft.com/office/powerpoint/2010/main" xmlns="" val="395737705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534400" cy="5029200"/>
          </a:xfrm>
        </p:spPr>
        <p:txBody>
          <a:bodyPr/>
          <a:lstStyle/>
          <a:p>
            <a:r>
              <a:rPr lang="en-US" b="1" i="1" dirty="0" smtClean="0">
                <a:solidFill>
                  <a:schemeClr val="bg1"/>
                </a:solidFill>
                <a:latin typeface="Aaargh" pitchFamily="2" charset="0"/>
              </a:rPr>
              <a:t>Nature, nurture, or choices?</a:t>
            </a:r>
          </a:p>
        </p:txBody>
      </p:sp>
      <p:sp>
        <p:nvSpPr>
          <p:cNvPr id="5" name="Title 1"/>
          <p:cNvSpPr>
            <a:spLocks noGrp="1"/>
          </p:cNvSpPr>
          <p:nvPr>
            <p:ph type="title"/>
          </p:nvPr>
        </p:nvSpPr>
        <p:spPr>
          <a:xfrm>
            <a:off x="0" y="0"/>
            <a:ext cx="9144000" cy="1143000"/>
          </a:xfrm>
        </p:spPr>
        <p:txBody>
          <a:bodyPr>
            <a:noAutofit/>
          </a:bodyPr>
          <a:lstStyle/>
          <a:p>
            <a:pPr algn="l">
              <a:lnSpc>
                <a:spcPct val="90000"/>
              </a:lnSpc>
            </a:pPr>
            <a:r>
              <a:rPr lang="en-US" sz="3600" b="1" dirty="0" smtClean="0">
                <a:ln w="38100" cmpd="sng">
                  <a:solidFill>
                    <a:schemeClr val="bg1"/>
                  </a:solidFill>
                </a:ln>
                <a:solidFill>
                  <a:schemeClr val="bg1"/>
                </a:solidFill>
                <a:latin typeface="Aaargh" pitchFamily="2" charset="0"/>
              </a:rPr>
              <a:t>Where does homosexual attraction come from?</a:t>
            </a:r>
            <a:endParaRPr lang="en-US" sz="3600" b="1" dirty="0">
              <a:ln w="38100" cmpd="sng">
                <a:solidFill>
                  <a:schemeClr val="bg1"/>
                </a:solidFill>
              </a:ln>
              <a:solidFill>
                <a:schemeClr val="bg1"/>
              </a:solidFill>
              <a:latin typeface="Aaargh" pitchFamily="2" charset="0"/>
            </a:endParaRPr>
          </a:p>
        </p:txBody>
      </p:sp>
      <p:sp>
        <p:nvSpPr>
          <p:cNvPr id="4" name="TextBox 3"/>
          <p:cNvSpPr txBox="1"/>
          <p:nvPr/>
        </p:nvSpPr>
        <p:spPr>
          <a:xfrm>
            <a:off x="152400" y="1828800"/>
            <a:ext cx="8839200" cy="4524316"/>
          </a:xfrm>
          <a:prstGeom prst="rect">
            <a:avLst/>
          </a:prstGeom>
          <a:solidFill>
            <a:schemeClr val="bg1">
              <a:alpha val="91000"/>
            </a:schemeClr>
          </a:solidFill>
        </p:spPr>
        <p:txBody>
          <a:bodyPr wrap="square" rtlCol="0">
            <a:spAutoFit/>
          </a:bodyPr>
          <a:lstStyle/>
          <a:p>
            <a:r>
              <a:rPr lang="en-US" sz="3600" b="1" dirty="0" smtClean="0">
                <a:latin typeface="Aaargh" pitchFamily="2" charset="0"/>
              </a:rPr>
              <a:t>Simon </a:t>
            </a:r>
            <a:r>
              <a:rPr lang="en-US" sz="3600" b="1" dirty="0" err="1" smtClean="0">
                <a:latin typeface="Aaargh" pitchFamily="2" charset="0"/>
              </a:rPr>
              <a:t>LeVay</a:t>
            </a:r>
            <a:endParaRPr lang="en-US" sz="3600" b="1" dirty="0" smtClean="0">
              <a:latin typeface="Aaargh" pitchFamily="2" charset="0"/>
            </a:endParaRPr>
          </a:p>
          <a:p>
            <a:r>
              <a:rPr lang="en-US" sz="3600" dirty="0" smtClean="0">
                <a:latin typeface="Aaargh" pitchFamily="2" charset="0"/>
              </a:rPr>
              <a:t>“</a:t>
            </a:r>
            <a:r>
              <a:rPr lang="en-US" sz="3600" dirty="0">
                <a:latin typeface="Aaargh" pitchFamily="2" charset="0"/>
              </a:rPr>
              <a:t>I did not prove that homosexuality is genetic, or find a genetic cause for being gay. I didn’t show that gay men are born that way, the most common mistake people make in interpreting my work. Nor did I locate a gay center in the brain.” </a:t>
            </a:r>
          </a:p>
        </p:txBody>
      </p:sp>
    </p:spTree>
    <p:extLst>
      <p:ext uri="{BB962C8B-B14F-4D97-AF65-F5344CB8AC3E}">
        <p14:creationId xmlns:p14="http://schemas.microsoft.com/office/powerpoint/2010/main" xmlns="" val="41467137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534400" cy="5029200"/>
          </a:xfrm>
        </p:spPr>
        <p:txBody>
          <a:bodyPr/>
          <a:lstStyle/>
          <a:p>
            <a:r>
              <a:rPr lang="en-US" b="1" i="1" dirty="0" smtClean="0">
                <a:solidFill>
                  <a:schemeClr val="bg1"/>
                </a:solidFill>
                <a:latin typeface="Aaargh" pitchFamily="2" charset="0"/>
              </a:rPr>
              <a:t>Nature, nurture, or choices?</a:t>
            </a:r>
          </a:p>
        </p:txBody>
      </p:sp>
      <p:sp>
        <p:nvSpPr>
          <p:cNvPr id="5" name="Title 1"/>
          <p:cNvSpPr>
            <a:spLocks noGrp="1"/>
          </p:cNvSpPr>
          <p:nvPr>
            <p:ph type="title"/>
          </p:nvPr>
        </p:nvSpPr>
        <p:spPr>
          <a:xfrm>
            <a:off x="0" y="0"/>
            <a:ext cx="9144000" cy="1143000"/>
          </a:xfrm>
        </p:spPr>
        <p:txBody>
          <a:bodyPr>
            <a:noAutofit/>
          </a:bodyPr>
          <a:lstStyle/>
          <a:p>
            <a:pPr algn="l">
              <a:lnSpc>
                <a:spcPct val="90000"/>
              </a:lnSpc>
            </a:pPr>
            <a:r>
              <a:rPr lang="en-US" sz="3600" b="1" dirty="0" smtClean="0">
                <a:ln w="38100" cmpd="sng">
                  <a:solidFill>
                    <a:schemeClr val="bg1"/>
                  </a:solidFill>
                </a:ln>
                <a:solidFill>
                  <a:schemeClr val="bg1"/>
                </a:solidFill>
                <a:latin typeface="Aaargh" pitchFamily="2" charset="0"/>
              </a:rPr>
              <a:t>Where does homosexual attraction come from?</a:t>
            </a:r>
            <a:endParaRPr lang="en-US" sz="3600" b="1" dirty="0">
              <a:ln w="38100" cmpd="sng">
                <a:solidFill>
                  <a:schemeClr val="bg1"/>
                </a:solidFill>
              </a:ln>
              <a:solidFill>
                <a:schemeClr val="bg1"/>
              </a:solidFill>
              <a:latin typeface="Aaargh" pitchFamily="2" charset="0"/>
            </a:endParaRPr>
          </a:p>
        </p:txBody>
      </p:sp>
      <p:sp>
        <p:nvSpPr>
          <p:cNvPr id="4" name="TextBox 3"/>
          <p:cNvSpPr txBox="1"/>
          <p:nvPr/>
        </p:nvSpPr>
        <p:spPr>
          <a:xfrm>
            <a:off x="152400" y="1828800"/>
            <a:ext cx="8839200" cy="2616101"/>
          </a:xfrm>
          <a:prstGeom prst="rect">
            <a:avLst/>
          </a:prstGeom>
          <a:solidFill>
            <a:schemeClr val="bg1">
              <a:alpha val="91000"/>
            </a:schemeClr>
          </a:solidFill>
        </p:spPr>
        <p:txBody>
          <a:bodyPr wrap="square" rtlCol="0">
            <a:spAutoFit/>
          </a:bodyPr>
          <a:lstStyle/>
          <a:p>
            <a:r>
              <a:rPr lang="en-US" sz="3600" b="1" dirty="0">
                <a:latin typeface="Aaargh" pitchFamily="2" charset="0"/>
              </a:rPr>
              <a:t>Bailey and </a:t>
            </a:r>
            <a:r>
              <a:rPr lang="en-US" sz="3600" b="1" dirty="0" err="1">
                <a:latin typeface="Aaargh" pitchFamily="2" charset="0"/>
              </a:rPr>
              <a:t>Pillard</a:t>
            </a:r>
            <a:r>
              <a:rPr lang="en-US" sz="3600" b="1" dirty="0">
                <a:latin typeface="Aaargh" pitchFamily="2" charset="0"/>
              </a:rPr>
              <a:t> twins study </a:t>
            </a:r>
            <a:endParaRPr lang="en-US" sz="3600" b="1" dirty="0" smtClean="0">
              <a:latin typeface="Aaargh" pitchFamily="2" charset="0"/>
            </a:endParaRPr>
          </a:p>
          <a:p>
            <a:endParaRPr lang="en-US" sz="2000" i="1" dirty="0" smtClean="0">
              <a:latin typeface="Aaargh" pitchFamily="2" charset="0"/>
            </a:endParaRPr>
          </a:p>
          <a:p>
            <a:r>
              <a:rPr lang="en-US" sz="3600" i="1" dirty="0" smtClean="0">
                <a:latin typeface="Aaargh" pitchFamily="2" charset="0"/>
              </a:rPr>
              <a:t>If one twin is gay...</a:t>
            </a:r>
          </a:p>
          <a:p>
            <a:pPr marL="571500" indent="-571500">
              <a:buFont typeface="Arial"/>
              <a:buChar char="•"/>
            </a:pPr>
            <a:r>
              <a:rPr lang="en-US" sz="3600" dirty="0" smtClean="0">
                <a:latin typeface="Aaargh" pitchFamily="2" charset="0"/>
              </a:rPr>
              <a:t>identical twins: both gay 52%</a:t>
            </a:r>
          </a:p>
          <a:p>
            <a:pPr marL="571500" indent="-571500">
              <a:buFont typeface="Arial"/>
              <a:buChar char="•"/>
            </a:pPr>
            <a:r>
              <a:rPr lang="en-US" sz="3600" dirty="0" smtClean="0">
                <a:latin typeface="Aaargh" pitchFamily="2" charset="0"/>
              </a:rPr>
              <a:t>fraternal twins: both gay 22%</a:t>
            </a:r>
          </a:p>
        </p:txBody>
      </p:sp>
    </p:spTree>
    <p:extLst>
      <p:ext uri="{BB962C8B-B14F-4D97-AF65-F5344CB8AC3E}">
        <p14:creationId xmlns:p14="http://schemas.microsoft.com/office/powerpoint/2010/main" xmlns="" val="9529380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534400" cy="5029200"/>
          </a:xfrm>
        </p:spPr>
        <p:txBody>
          <a:bodyPr/>
          <a:lstStyle/>
          <a:p>
            <a:r>
              <a:rPr lang="en-US" b="1" i="1" dirty="0" smtClean="0">
                <a:solidFill>
                  <a:schemeClr val="bg1"/>
                </a:solidFill>
                <a:latin typeface="Aaargh" pitchFamily="2" charset="0"/>
              </a:rPr>
              <a:t>Nature, nurture, or choices?</a:t>
            </a:r>
          </a:p>
          <a:p>
            <a:r>
              <a:rPr lang="en-US" b="1" dirty="0" smtClean="0">
                <a:solidFill>
                  <a:schemeClr val="bg1"/>
                </a:solidFill>
                <a:latin typeface="Aaargh" pitchFamily="2" charset="0"/>
              </a:rPr>
              <a:t>Potentially all 3</a:t>
            </a:r>
            <a:endParaRPr lang="en-US" b="1" dirty="0">
              <a:solidFill>
                <a:schemeClr val="bg1"/>
              </a:solidFill>
              <a:latin typeface="Aaargh" pitchFamily="2" charset="0"/>
            </a:endParaRPr>
          </a:p>
        </p:txBody>
      </p:sp>
      <p:sp>
        <p:nvSpPr>
          <p:cNvPr id="5" name="Title 1"/>
          <p:cNvSpPr>
            <a:spLocks noGrp="1"/>
          </p:cNvSpPr>
          <p:nvPr>
            <p:ph type="title"/>
          </p:nvPr>
        </p:nvSpPr>
        <p:spPr>
          <a:xfrm>
            <a:off x="0" y="0"/>
            <a:ext cx="9144000" cy="1143000"/>
          </a:xfrm>
        </p:spPr>
        <p:txBody>
          <a:bodyPr>
            <a:noAutofit/>
          </a:bodyPr>
          <a:lstStyle/>
          <a:p>
            <a:pPr algn="l">
              <a:lnSpc>
                <a:spcPct val="90000"/>
              </a:lnSpc>
            </a:pPr>
            <a:r>
              <a:rPr lang="en-US" sz="3600" b="1" dirty="0" smtClean="0">
                <a:ln w="38100" cmpd="sng">
                  <a:solidFill>
                    <a:schemeClr val="bg1"/>
                  </a:solidFill>
                </a:ln>
                <a:solidFill>
                  <a:schemeClr val="bg1"/>
                </a:solidFill>
                <a:latin typeface="Aaargh" pitchFamily="2" charset="0"/>
              </a:rPr>
              <a:t>Where does homosexual attraction come from?</a:t>
            </a:r>
            <a:endParaRPr lang="en-US" sz="3600" b="1" dirty="0">
              <a:ln w="38100" cmpd="sng">
                <a:solidFill>
                  <a:schemeClr val="bg1"/>
                </a:solidFill>
              </a:ln>
              <a:solidFill>
                <a:schemeClr val="bg1"/>
              </a:solidFill>
              <a:latin typeface="Aaargh" pitchFamily="2" charset="0"/>
            </a:endParaRPr>
          </a:p>
        </p:txBody>
      </p:sp>
      <p:sp>
        <p:nvSpPr>
          <p:cNvPr id="4" name="TextBox 3"/>
          <p:cNvSpPr txBox="1"/>
          <p:nvPr/>
        </p:nvSpPr>
        <p:spPr>
          <a:xfrm>
            <a:off x="228600" y="2667000"/>
            <a:ext cx="8686800" cy="1200329"/>
          </a:xfrm>
          <a:prstGeom prst="rect">
            <a:avLst/>
          </a:prstGeom>
          <a:solidFill>
            <a:schemeClr val="bg1">
              <a:alpha val="91000"/>
            </a:schemeClr>
          </a:solidFill>
        </p:spPr>
        <p:txBody>
          <a:bodyPr wrap="square" rtlCol="0">
            <a:spAutoFit/>
          </a:bodyPr>
          <a:lstStyle/>
          <a:p>
            <a:r>
              <a:rPr lang="en-US" sz="3600" b="1" dirty="0">
                <a:latin typeface="Aaargh" pitchFamily="2" charset="0"/>
              </a:rPr>
              <a:t>Nearly 70% of gender confused boys do not have a father at home </a:t>
            </a:r>
          </a:p>
        </p:txBody>
      </p:sp>
    </p:spTree>
    <p:extLst>
      <p:ext uri="{BB962C8B-B14F-4D97-AF65-F5344CB8AC3E}">
        <p14:creationId xmlns:p14="http://schemas.microsoft.com/office/powerpoint/2010/main" xmlns="" val="12767105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534400" cy="5029200"/>
          </a:xfrm>
        </p:spPr>
        <p:txBody>
          <a:bodyPr/>
          <a:lstStyle/>
          <a:p>
            <a:r>
              <a:rPr lang="en-US" b="1" i="1" dirty="0" smtClean="0">
                <a:solidFill>
                  <a:schemeClr val="bg1"/>
                </a:solidFill>
                <a:latin typeface="Aaargh" pitchFamily="2" charset="0"/>
              </a:rPr>
              <a:t>Nature, nurture, or choices?</a:t>
            </a:r>
          </a:p>
          <a:p>
            <a:r>
              <a:rPr lang="en-US" b="1" dirty="0" smtClean="0">
                <a:solidFill>
                  <a:schemeClr val="bg1"/>
                </a:solidFill>
                <a:latin typeface="Aaargh" pitchFamily="2" charset="0"/>
              </a:rPr>
              <a:t>Potentially all 3</a:t>
            </a:r>
            <a:endParaRPr lang="en-US" b="1" dirty="0">
              <a:solidFill>
                <a:schemeClr val="bg1"/>
              </a:solidFill>
              <a:latin typeface="Aaargh" pitchFamily="2" charset="0"/>
            </a:endParaRPr>
          </a:p>
        </p:txBody>
      </p:sp>
      <p:sp>
        <p:nvSpPr>
          <p:cNvPr id="5" name="Title 1"/>
          <p:cNvSpPr>
            <a:spLocks noGrp="1"/>
          </p:cNvSpPr>
          <p:nvPr>
            <p:ph type="title"/>
          </p:nvPr>
        </p:nvSpPr>
        <p:spPr>
          <a:xfrm>
            <a:off x="0" y="0"/>
            <a:ext cx="9144000" cy="1143000"/>
          </a:xfrm>
        </p:spPr>
        <p:txBody>
          <a:bodyPr>
            <a:noAutofit/>
          </a:bodyPr>
          <a:lstStyle/>
          <a:p>
            <a:pPr algn="l">
              <a:lnSpc>
                <a:spcPct val="90000"/>
              </a:lnSpc>
            </a:pPr>
            <a:r>
              <a:rPr lang="en-US" sz="3600" b="1" dirty="0" smtClean="0">
                <a:ln w="38100" cmpd="sng">
                  <a:solidFill>
                    <a:schemeClr val="bg1"/>
                  </a:solidFill>
                </a:ln>
                <a:solidFill>
                  <a:schemeClr val="bg1"/>
                </a:solidFill>
                <a:latin typeface="Aaargh" pitchFamily="2" charset="0"/>
              </a:rPr>
              <a:t>Where does homosexual attraction come from?</a:t>
            </a:r>
            <a:endParaRPr lang="en-US" sz="3600" b="1" dirty="0">
              <a:ln w="38100" cmpd="sng">
                <a:solidFill>
                  <a:schemeClr val="bg1"/>
                </a:solidFill>
              </a:ln>
              <a:solidFill>
                <a:schemeClr val="bg1"/>
              </a:solidFill>
              <a:latin typeface="Aaargh" pitchFamily="2" charset="0"/>
            </a:endParaRPr>
          </a:p>
        </p:txBody>
      </p:sp>
      <p:sp>
        <p:nvSpPr>
          <p:cNvPr id="4" name="TextBox 3"/>
          <p:cNvSpPr txBox="1"/>
          <p:nvPr/>
        </p:nvSpPr>
        <p:spPr>
          <a:xfrm>
            <a:off x="228600" y="2667000"/>
            <a:ext cx="8686800" cy="3231654"/>
          </a:xfrm>
          <a:prstGeom prst="rect">
            <a:avLst/>
          </a:prstGeom>
          <a:solidFill>
            <a:schemeClr val="bg1">
              <a:alpha val="91000"/>
            </a:schemeClr>
          </a:solidFill>
        </p:spPr>
        <p:txBody>
          <a:bodyPr wrap="square" rtlCol="0">
            <a:spAutoFit/>
          </a:bodyPr>
          <a:lstStyle/>
          <a:p>
            <a:r>
              <a:rPr lang="en-US" sz="3600" b="1" dirty="0">
                <a:latin typeface="Aaargh" pitchFamily="2" charset="0"/>
              </a:rPr>
              <a:t>46% of homosexual men report being </a:t>
            </a:r>
            <a:r>
              <a:rPr lang="en-US" sz="3600" b="1" dirty="0" smtClean="0">
                <a:latin typeface="Aaargh" pitchFamily="2" charset="0"/>
              </a:rPr>
              <a:t>molested</a:t>
            </a:r>
          </a:p>
          <a:p>
            <a:endParaRPr lang="en-US" sz="2000" b="1" dirty="0" smtClean="0">
              <a:latin typeface="Aaargh" pitchFamily="2" charset="0"/>
            </a:endParaRPr>
          </a:p>
          <a:p>
            <a:r>
              <a:rPr lang="en-US" sz="3600" b="1" dirty="0" smtClean="0">
                <a:latin typeface="Aaargh" pitchFamily="2" charset="0"/>
              </a:rPr>
              <a:t>90</a:t>
            </a:r>
            <a:r>
              <a:rPr lang="en-US" sz="3600" b="1" dirty="0">
                <a:latin typeface="Aaargh" pitchFamily="2" charset="0"/>
              </a:rPr>
              <a:t>% of lesbian women had experienced some form of abuse as a </a:t>
            </a:r>
            <a:r>
              <a:rPr lang="en-US" sz="3600" b="1" dirty="0" smtClean="0">
                <a:latin typeface="Aaargh" pitchFamily="2" charset="0"/>
              </a:rPr>
              <a:t>child</a:t>
            </a:r>
            <a:endParaRPr lang="en-US" sz="3600" b="1" dirty="0">
              <a:latin typeface="Aaargh" pitchFamily="2" charset="0"/>
            </a:endParaRPr>
          </a:p>
        </p:txBody>
      </p:sp>
    </p:spTree>
    <p:extLst>
      <p:ext uri="{BB962C8B-B14F-4D97-AF65-F5344CB8AC3E}">
        <p14:creationId xmlns:p14="http://schemas.microsoft.com/office/powerpoint/2010/main" xmlns="" val="3253648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534400" cy="5029200"/>
          </a:xfrm>
        </p:spPr>
        <p:txBody>
          <a:bodyPr/>
          <a:lstStyle/>
          <a:p>
            <a:r>
              <a:rPr lang="en-US" b="1" i="1" dirty="0" smtClean="0">
                <a:solidFill>
                  <a:schemeClr val="bg1"/>
                </a:solidFill>
                <a:latin typeface="Aaargh" pitchFamily="2" charset="0"/>
              </a:rPr>
              <a:t>Nature, nurture, or choices?</a:t>
            </a:r>
          </a:p>
          <a:p>
            <a:r>
              <a:rPr lang="en-US" b="1" dirty="0" smtClean="0">
                <a:solidFill>
                  <a:schemeClr val="bg1"/>
                </a:solidFill>
                <a:latin typeface="Aaargh" pitchFamily="2" charset="0"/>
              </a:rPr>
              <a:t>Potentially all 3</a:t>
            </a:r>
          </a:p>
          <a:p>
            <a:r>
              <a:rPr lang="en-US" b="1" dirty="0" smtClean="0">
                <a:solidFill>
                  <a:schemeClr val="bg1"/>
                </a:solidFill>
                <a:latin typeface="Aaargh" pitchFamily="2" charset="0"/>
              </a:rPr>
              <a:t>This is not what really matters</a:t>
            </a:r>
            <a:endParaRPr lang="en-US" b="1" dirty="0">
              <a:solidFill>
                <a:schemeClr val="bg1"/>
              </a:solidFill>
              <a:latin typeface="Aaargh" pitchFamily="2" charset="0"/>
            </a:endParaRPr>
          </a:p>
        </p:txBody>
      </p:sp>
      <p:sp>
        <p:nvSpPr>
          <p:cNvPr id="5" name="Title 1"/>
          <p:cNvSpPr>
            <a:spLocks noGrp="1"/>
          </p:cNvSpPr>
          <p:nvPr>
            <p:ph type="title"/>
          </p:nvPr>
        </p:nvSpPr>
        <p:spPr>
          <a:xfrm>
            <a:off x="0" y="0"/>
            <a:ext cx="9144000" cy="1143000"/>
          </a:xfrm>
        </p:spPr>
        <p:txBody>
          <a:bodyPr>
            <a:noAutofit/>
          </a:bodyPr>
          <a:lstStyle/>
          <a:p>
            <a:pPr algn="l">
              <a:lnSpc>
                <a:spcPct val="90000"/>
              </a:lnSpc>
            </a:pPr>
            <a:r>
              <a:rPr lang="en-US" sz="3600" b="1" dirty="0" smtClean="0">
                <a:ln w="38100" cmpd="sng">
                  <a:solidFill>
                    <a:schemeClr val="bg1"/>
                  </a:solidFill>
                </a:ln>
                <a:solidFill>
                  <a:schemeClr val="bg1"/>
                </a:solidFill>
                <a:latin typeface="Aaargh" pitchFamily="2" charset="0"/>
              </a:rPr>
              <a:t>Where does homosexual attraction come from?</a:t>
            </a:r>
            <a:endParaRPr lang="en-US" sz="3600" b="1" dirty="0">
              <a:ln w="38100" cmpd="sng">
                <a:solidFill>
                  <a:schemeClr val="bg1"/>
                </a:solidFill>
              </a:ln>
              <a:solidFill>
                <a:schemeClr val="bg1"/>
              </a:solidFill>
              <a:latin typeface="Aaargh" pitchFamily="2" charset="0"/>
            </a:endParaRPr>
          </a:p>
        </p:txBody>
      </p:sp>
    </p:spTree>
    <p:extLst>
      <p:ext uri="{BB962C8B-B14F-4D97-AF65-F5344CB8AC3E}">
        <p14:creationId xmlns:p14="http://schemas.microsoft.com/office/powerpoint/2010/main" xmlns="" val="68130889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152400"/>
            <a:ext cx="9144000" cy="1143000"/>
          </a:xfrm>
        </p:spPr>
        <p:txBody>
          <a:bodyPr>
            <a:noAutofit/>
          </a:bodyPr>
          <a:lstStyle/>
          <a:p>
            <a:pPr algn="l"/>
            <a:r>
              <a:rPr lang="en-US" sz="3600" b="1" dirty="0" smtClean="0">
                <a:ln w="38100" cmpd="sng">
                  <a:solidFill>
                    <a:schemeClr val="bg1"/>
                  </a:solidFill>
                </a:ln>
                <a:solidFill>
                  <a:schemeClr val="bg1"/>
                </a:solidFill>
                <a:latin typeface="Aaargh" pitchFamily="2" charset="0"/>
              </a:rPr>
              <a:t>Is homosexuality sin?</a:t>
            </a:r>
            <a:endParaRPr lang="en-US" sz="3600" b="1" dirty="0">
              <a:ln w="38100" cmpd="sng">
                <a:solidFill>
                  <a:schemeClr val="bg1"/>
                </a:solidFill>
              </a:ln>
              <a:solidFill>
                <a:schemeClr val="bg1"/>
              </a:solidFill>
              <a:latin typeface="Aaargh" pitchFamily="2" charset="0"/>
            </a:endParaRPr>
          </a:p>
        </p:txBody>
      </p:sp>
      <p:sp>
        <p:nvSpPr>
          <p:cNvPr id="6" name="TextBox 5"/>
          <p:cNvSpPr txBox="1"/>
          <p:nvPr/>
        </p:nvSpPr>
        <p:spPr>
          <a:xfrm>
            <a:off x="228600" y="1524000"/>
            <a:ext cx="8686800" cy="2308324"/>
          </a:xfrm>
          <a:prstGeom prst="rect">
            <a:avLst/>
          </a:prstGeom>
          <a:solidFill>
            <a:schemeClr val="bg1">
              <a:alpha val="91000"/>
            </a:schemeClr>
          </a:solidFill>
        </p:spPr>
        <p:txBody>
          <a:bodyPr wrap="square" rtlCol="0">
            <a:spAutoFit/>
          </a:bodyPr>
          <a:lstStyle/>
          <a:p>
            <a:r>
              <a:rPr lang="en-US" sz="3600" b="1" dirty="0" smtClean="0">
                <a:latin typeface="Aaargh" pitchFamily="2" charset="0"/>
              </a:rPr>
              <a:t>Leviticus </a:t>
            </a:r>
            <a:r>
              <a:rPr lang="en-US" sz="3600" b="1" dirty="0">
                <a:latin typeface="Aaargh" pitchFamily="2" charset="0"/>
              </a:rPr>
              <a:t>18:22</a:t>
            </a:r>
          </a:p>
          <a:p>
            <a:r>
              <a:rPr lang="en-US" sz="3600" dirty="0">
                <a:latin typeface="Aaargh" pitchFamily="2" charset="0"/>
              </a:rPr>
              <a:t>You shall not lie with a male as one lies with a female; it is an abomination.</a:t>
            </a:r>
          </a:p>
        </p:txBody>
      </p:sp>
    </p:spTree>
    <p:extLst>
      <p:ext uri="{BB962C8B-B14F-4D97-AF65-F5344CB8AC3E}">
        <p14:creationId xmlns:p14="http://schemas.microsoft.com/office/powerpoint/2010/main" xmlns="" val="33283479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152400"/>
            <a:ext cx="9144000" cy="1143000"/>
          </a:xfrm>
        </p:spPr>
        <p:txBody>
          <a:bodyPr>
            <a:noAutofit/>
          </a:bodyPr>
          <a:lstStyle/>
          <a:p>
            <a:pPr algn="l"/>
            <a:r>
              <a:rPr lang="en-US" sz="3600" b="1" dirty="0" smtClean="0">
                <a:ln w="38100" cmpd="sng">
                  <a:solidFill>
                    <a:schemeClr val="bg1"/>
                  </a:solidFill>
                </a:ln>
                <a:solidFill>
                  <a:schemeClr val="bg1"/>
                </a:solidFill>
                <a:latin typeface="Aaargh" pitchFamily="2" charset="0"/>
              </a:rPr>
              <a:t>Is homosexuality sin?</a:t>
            </a:r>
            <a:endParaRPr lang="en-US" sz="3600" b="1" dirty="0">
              <a:ln w="38100" cmpd="sng">
                <a:solidFill>
                  <a:schemeClr val="bg1"/>
                </a:solidFill>
              </a:ln>
              <a:solidFill>
                <a:schemeClr val="bg1"/>
              </a:solidFill>
              <a:latin typeface="Aaargh" pitchFamily="2" charset="0"/>
            </a:endParaRPr>
          </a:p>
        </p:txBody>
      </p:sp>
      <p:sp>
        <p:nvSpPr>
          <p:cNvPr id="6" name="TextBox 5"/>
          <p:cNvSpPr txBox="1"/>
          <p:nvPr/>
        </p:nvSpPr>
        <p:spPr>
          <a:xfrm>
            <a:off x="228600" y="1524000"/>
            <a:ext cx="8686800" cy="3970318"/>
          </a:xfrm>
          <a:prstGeom prst="rect">
            <a:avLst/>
          </a:prstGeom>
          <a:solidFill>
            <a:schemeClr val="bg1">
              <a:alpha val="91000"/>
            </a:schemeClr>
          </a:solidFill>
        </p:spPr>
        <p:txBody>
          <a:bodyPr wrap="square" rtlCol="0">
            <a:spAutoFit/>
          </a:bodyPr>
          <a:lstStyle/>
          <a:p>
            <a:r>
              <a:rPr lang="en-US" sz="3600" b="1" dirty="0" smtClean="0">
                <a:latin typeface="Aaargh" pitchFamily="2" charset="0"/>
              </a:rPr>
              <a:t>Leviticus 20:13</a:t>
            </a:r>
            <a:endParaRPr lang="en-US" sz="3600" b="1" dirty="0">
              <a:latin typeface="Aaargh" pitchFamily="2" charset="0"/>
            </a:endParaRPr>
          </a:p>
          <a:p>
            <a:r>
              <a:rPr lang="en-US" sz="3600" dirty="0" smtClean="0">
                <a:latin typeface="Aaargh" pitchFamily="2" charset="0"/>
              </a:rPr>
              <a:t>If </a:t>
            </a:r>
            <a:r>
              <a:rPr lang="en-US" sz="3600" dirty="0">
                <a:latin typeface="Aaargh" pitchFamily="2" charset="0"/>
              </a:rPr>
              <a:t>there is a man who lies with a male as those who lie with a woman, both of them have committed a detestable act; they shall surely be put to death. Their </a:t>
            </a:r>
            <a:r>
              <a:rPr lang="en-US" sz="3600" dirty="0" err="1">
                <a:latin typeface="Aaargh" pitchFamily="2" charset="0"/>
              </a:rPr>
              <a:t>bloodguiltiness</a:t>
            </a:r>
            <a:r>
              <a:rPr lang="en-US" sz="3600" dirty="0">
                <a:latin typeface="Aaargh" pitchFamily="2" charset="0"/>
              </a:rPr>
              <a:t> is upon them.</a:t>
            </a:r>
          </a:p>
        </p:txBody>
      </p:sp>
    </p:spTree>
    <p:extLst>
      <p:ext uri="{BB962C8B-B14F-4D97-AF65-F5344CB8AC3E}">
        <p14:creationId xmlns:p14="http://schemas.microsoft.com/office/powerpoint/2010/main" xmlns="" val="29906294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152400"/>
            <a:ext cx="9144000" cy="1143000"/>
          </a:xfrm>
        </p:spPr>
        <p:txBody>
          <a:bodyPr>
            <a:noAutofit/>
          </a:bodyPr>
          <a:lstStyle/>
          <a:p>
            <a:pPr algn="l"/>
            <a:r>
              <a:rPr lang="en-US" sz="3600" b="1" dirty="0" smtClean="0">
                <a:ln w="38100" cmpd="sng">
                  <a:solidFill>
                    <a:schemeClr val="bg1"/>
                  </a:solidFill>
                </a:ln>
                <a:solidFill>
                  <a:schemeClr val="bg1"/>
                </a:solidFill>
                <a:latin typeface="Aaargh" pitchFamily="2" charset="0"/>
              </a:rPr>
              <a:t>Is homosexuality sin?</a:t>
            </a:r>
            <a:endParaRPr lang="en-US" sz="3600" b="1" dirty="0">
              <a:ln w="38100" cmpd="sng">
                <a:solidFill>
                  <a:schemeClr val="bg1"/>
                </a:solidFill>
              </a:ln>
              <a:solidFill>
                <a:schemeClr val="bg1"/>
              </a:solidFill>
              <a:latin typeface="Aaargh" pitchFamily="2" charset="0"/>
            </a:endParaRPr>
          </a:p>
        </p:txBody>
      </p:sp>
      <p:sp>
        <p:nvSpPr>
          <p:cNvPr id="6" name="TextBox 5"/>
          <p:cNvSpPr txBox="1"/>
          <p:nvPr/>
        </p:nvSpPr>
        <p:spPr>
          <a:xfrm>
            <a:off x="228600" y="1524000"/>
            <a:ext cx="8686800" cy="4524316"/>
          </a:xfrm>
          <a:prstGeom prst="rect">
            <a:avLst/>
          </a:prstGeom>
          <a:solidFill>
            <a:schemeClr val="bg1">
              <a:alpha val="91000"/>
            </a:schemeClr>
          </a:solidFill>
        </p:spPr>
        <p:txBody>
          <a:bodyPr wrap="square" rtlCol="0">
            <a:spAutoFit/>
          </a:bodyPr>
          <a:lstStyle/>
          <a:p>
            <a:r>
              <a:rPr lang="en-US" sz="3600" b="1" dirty="0">
                <a:latin typeface="Aaargh" pitchFamily="2" charset="0"/>
              </a:rPr>
              <a:t>1 </a:t>
            </a:r>
            <a:r>
              <a:rPr lang="en-US" sz="3600" b="1" dirty="0" smtClean="0">
                <a:latin typeface="Aaargh" pitchFamily="2" charset="0"/>
              </a:rPr>
              <a:t>Corinthians </a:t>
            </a:r>
            <a:r>
              <a:rPr lang="en-US" sz="3600" b="1" dirty="0">
                <a:latin typeface="Aaargh" pitchFamily="2" charset="0"/>
              </a:rPr>
              <a:t>6:9-10</a:t>
            </a:r>
          </a:p>
          <a:p>
            <a:r>
              <a:rPr lang="en-US" sz="3600" dirty="0">
                <a:latin typeface="Aaargh" pitchFamily="2" charset="0"/>
              </a:rPr>
              <a:t>...Do not be deceived; neither fornicators, nor idolaters, nor adulterers, </a:t>
            </a:r>
            <a:r>
              <a:rPr lang="en-US" sz="3600" u="sng" dirty="0">
                <a:latin typeface="Aaargh" pitchFamily="2" charset="0"/>
              </a:rPr>
              <a:t>nor effeminate, nor homosexuals</a:t>
            </a:r>
            <a:r>
              <a:rPr lang="en-US" sz="3600" dirty="0">
                <a:latin typeface="Aaargh" pitchFamily="2" charset="0"/>
              </a:rPr>
              <a:t>, nor thieves, nor the covetous, nor drunkards, nor revilers, nor swindlers, will inherit the kingdom of God.</a:t>
            </a:r>
          </a:p>
        </p:txBody>
      </p:sp>
    </p:spTree>
    <p:extLst>
      <p:ext uri="{BB962C8B-B14F-4D97-AF65-F5344CB8AC3E}">
        <p14:creationId xmlns:p14="http://schemas.microsoft.com/office/powerpoint/2010/main" xmlns="" val="15785731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152400"/>
            <a:ext cx="9144000" cy="1143000"/>
          </a:xfrm>
        </p:spPr>
        <p:txBody>
          <a:bodyPr>
            <a:noAutofit/>
          </a:bodyPr>
          <a:lstStyle/>
          <a:p>
            <a:pPr algn="l"/>
            <a:r>
              <a:rPr lang="en-US" sz="3600" b="1" dirty="0" smtClean="0">
                <a:ln w="38100" cmpd="sng">
                  <a:solidFill>
                    <a:schemeClr val="bg1"/>
                  </a:solidFill>
                </a:ln>
                <a:solidFill>
                  <a:schemeClr val="bg1"/>
                </a:solidFill>
                <a:latin typeface="Aaargh" pitchFamily="2" charset="0"/>
              </a:rPr>
              <a:t>Is homosexuality sin?</a:t>
            </a:r>
            <a:endParaRPr lang="en-US" sz="3600" b="1" dirty="0">
              <a:ln w="38100" cmpd="sng">
                <a:solidFill>
                  <a:schemeClr val="bg1"/>
                </a:solidFill>
              </a:ln>
              <a:solidFill>
                <a:schemeClr val="bg1"/>
              </a:solidFill>
              <a:latin typeface="Aaargh" pitchFamily="2" charset="0"/>
            </a:endParaRPr>
          </a:p>
        </p:txBody>
      </p:sp>
      <p:sp>
        <p:nvSpPr>
          <p:cNvPr id="6" name="TextBox 5"/>
          <p:cNvSpPr txBox="1"/>
          <p:nvPr/>
        </p:nvSpPr>
        <p:spPr>
          <a:xfrm>
            <a:off x="228600" y="1143000"/>
            <a:ext cx="8686800" cy="5509200"/>
          </a:xfrm>
          <a:prstGeom prst="rect">
            <a:avLst/>
          </a:prstGeom>
          <a:solidFill>
            <a:schemeClr val="bg1">
              <a:alpha val="91000"/>
            </a:schemeClr>
          </a:solidFill>
        </p:spPr>
        <p:txBody>
          <a:bodyPr wrap="square" rtlCol="0">
            <a:spAutoFit/>
          </a:bodyPr>
          <a:lstStyle/>
          <a:p>
            <a:r>
              <a:rPr lang="en-US" sz="3200" b="1" dirty="0" smtClean="0">
                <a:latin typeface="Aaargh" pitchFamily="2" charset="0"/>
              </a:rPr>
              <a:t>Romans </a:t>
            </a:r>
            <a:r>
              <a:rPr lang="en-US" sz="3200" b="1" dirty="0">
                <a:latin typeface="Aaargh" pitchFamily="2" charset="0"/>
              </a:rPr>
              <a:t>1:26-27</a:t>
            </a:r>
          </a:p>
          <a:p>
            <a:r>
              <a:rPr lang="en-US" sz="3200" dirty="0">
                <a:latin typeface="Aaargh" pitchFamily="2" charset="0"/>
              </a:rPr>
              <a:t>For this reason God gave them over to degrading passions; for their women exchanged the natural function for that which is unnatural, and in the same way also the men abandoned the natural function of the woman and burned in their desire toward one another, men with men committing indecent acts and receiving in their own persons the due penalty of their error.</a:t>
            </a:r>
          </a:p>
        </p:txBody>
      </p:sp>
    </p:spTree>
    <p:extLst>
      <p:ext uri="{BB962C8B-B14F-4D97-AF65-F5344CB8AC3E}">
        <p14:creationId xmlns:p14="http://schemas.microsoft.com/office/powerpoint/2010/main" xmlns="" val="150666861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152400"/>
            <a:ext cx="9144000" cy="1143000"/>
          </a:xfrm>
        </p:spPr>
        <p:txBody>
          <a:bodyPr>
            <a:noAutofit/>
          </a:bodyPr>
          <a:lstStyle/>
          <a:p>
            <a:pPr algn="l"/>
            <a:r>
              <a:rPr lang="en-US" sz="3600" b="1" dirty="0" smtClean="0">
                <a:ln w="38100" cmpd="sng">
                  <a:solidFill>
                    <a:schemeClr val="bg1"/>
                  </a:solidFill>
                </a:ln>
                <a:solidFill>
                  <a:schemeClr val="bg1"/>
                </a:solidFill>
                <a:latin typeface="Aaargh" pitchFamily="2" charset="0"/>
              </a:rPr>
              <a:t>Is homosexuality sin?</a:t>
            </a:r>
            <a:endParaRPr lang="en-US" sz="3600" b="1" dirty="0">
              <a:ln w="38100" cmpd="sng">
                <a:solidFill>
                  <a:schemeClr val="bg1"/>
                </a:solidFill>
              </a:ln>
              <a:solidFill>
                <a:schemeClr val="bg1"/>
              </a:solidFill>
              <a:latin typeface="Aaargh" pitchFamily="2" charset="0"/>
            </a:endParaRPr>
          </a:p>
        </p:txBody>
      </p:sp>
      <p:sp>
        <p:nvSpPr>
          <p:cNvPr id="7" name="Content Placeholder 2"/>
          <p:cNvSpPr>
            <a:spLocks noGrp="1"/>
          </p:cNvSpPr>
          <p:nvPr>
            <p:ph idx="1"/>
          </p:nvPr>
        </p:nvSpPr>
        <p:spPr>
          <a:xfrm>
            <a:off x="457200" y="1219200"/>
            <a:ext cx="8534400" cy="5029200"/>
          </a:xfrm>
        </p:spPr>
        <p:txBody>
          <a:bodyPr/>
          <a:lstStyle/>
          <a:p>
            <a:r>
              <a:rPr lang="en-US" b="1" dirty="0" smtClean="0">
                <a:solidFill>
                  <a:schemeClr val="bg1"/>
                </a:solidFill>
                <a:latin typeface="Aaargh" pitchFamily="2" charset="0"/>
              </a:rPr>
              <a:t>Behavior, not attraction, is the issue</a:t>
            </a:r>
          </a:p>
          <a:p>
            <a:r>
              <a:rPr lang="en-US" b="1" dirty="0" smtClean="0">
                <a:solidFill>
                  <a:schemeClr val="bg1"/>
                </a:solidFill>
                <a:latin typeface="Aaargh" pitchFamily="2" charset="0"/>
              </a:rPr>
              <a:t>Homosexual behavior is clearly sin</a:t>
            </a:r>
            <a:endParaRPr lang="en-US" b="1" dirty="0">
              <a:solidFill>
                <a:schemeClr val="bg1"/>
              </a:solidFill>
              <a:latin typeface="Aaargh" pitchFamily="2" charset="0"/>
            </a:endParaRPr>
          </a:p>
        </p:txBody>
      </p:sp>
    </p:spTree>
    <p:extLst>
      <p:ext uri="{BB962C8B-B14F-4D97-AF65-F5344CB8AC3E}">
        <p14:creationId xmlns:p14="http://schemas.microsoft.com/office/powerpoint/2010/main" xmlns="" val="6479329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0"/>
            <a:ext cx="9144000" cy="1143000"/>
          </a:xfrm>
        </p:spPr>
        <p:txBody>
          <a:bodyPr>
            <a:noAutofit/>
          </a:bodyPr>
          <a:lstStyle/>
          <a:p>
            <a:pPr algn="l">
              <a:lnSpc>
                <a:spcPct val="90000"/>
              </a:lnSpc>
            </a:pPr>
            <a:r>
              <a:rPr lang="en-US" sz="3600" b="1" dirty="0" smtClean="0">
                <a:ln w="38100" cmpd="sng">
                  <a:solidFill>
                    <a:schemeClr val="bg1"/>
                  </a:solidFill>
                </a:ln>
                <a:solidFill>
                  <a:schemeClr val="bg1"/>
                </a:solidFill>
                <a:latin typeface="Aaargh" pitchFamily="2" charset="0"/>
              </a:rPr>
              <a:t>Is homosexual behavior worse than other sins?</a:t>
            </a:r>
            <a:endParaRPr lang="en-US" sz="3600" b="1" dirty="0">
              <a:ln w="38100" cmpd="sng">
                <a:solidFill>
                  <a:schemeClr val="bg1"/>
                </a:solidFill>
              </a:ln>
              <a:solidFill>
                <a:schemeClr val="bg1"/>
              </a:solidFill>
              <a:latin typeface="Aaargh" pitchFamily="2" charset="0"/>
            </a:endParaRPr>
          </a:p>
        </p:txBody>
      </p:sp>
      <p:sp>
        <p:nvSpPr>
          <p:cNvPr id="7" name="Content Placeholder 2"/>
          <p:cNvSpPr>
            <a:spLocks noGrp="1"/>
          </p:cNvSpPr>
          <p:nvPr>
            <p:ph idx="1"/>
          </p:nvPr>
        </p:nvSpPr>
        <p:spPr>
          <a:xfrm>
            <a:off x="457200" y="1219200"/>
            <a:ext cx="8534400" cy="5029200"/>
          </a:xfrm>
        </p:spPr>
        <p:txBody>
          <a:bodyPr/>
          <a:lstStyle/>
          <a:p>
            <a:r>
              <a:rPr lang="en-US" b="1" dirty="0" smtClean="0">
                <a:solidFill>
                  <a:schemeClr val="bg1"/>
                </a:solidFill>
                <a:latin typeface="Aaargh" pitchFamily="2" charset="0"/>
              </a:rPr>
              <a:t>Absolutely not!</a:t>
            </a:r>
          </a:p>
          <a:p>
            <a:pPr lvl="1"/>
            <a:r>
              <a:rPr lang="en-US" b="1" dirty="0" smtClean="0">
                <a:solidFill>
                  <a:schemeClr val="bg1"/>
                </a:solidFill>
                <a:latin typeface="Aaargh" pitchFamily="2" charset="0"/>
              </a:rPr>
              <a:t>1 </a:t>
            </a:r>
            <a:r>
              <a:rPr lang="en-US" b="1" dirty="0" err="1" smtClean="0">
                <a:solidFill>
                  <a:schemeClr val="bg1"/>
                </a:solidFill>
                <a:latin typeface="Aaargh" pitchFamily="2" charset="0"/>
              </a:rPr>
              <a:t>Cor</a:t>
            </a:r>
            <a:r>
              <a:rPr lang="en-US" b="1" dirty="0" smtClean="0">
                <a:solidFill>
                  <a:schemeClr val="bg1"/>
                </a:solidFill>
                <a:latin typeface="Aaargh" pitchFamily="2" charset="0"/>
              </a:rPr>
              <a:t> 6 – with stealing, getting drunk, coveting</a:t>
            </a:r>
          </a:p>
          <a:p>
            <a:pPr lvl="1"/>
            <a:r>
              <a:rPr lang="en-US" b="1" dirty="0" smtClean="0">
                <a:solidFill>
                  <a:schemeClr val="bg1"/>
                </a:solidFill>
                <a:latin typeface="Aaargh" pitchFamily="2" charset="0"/>
              </a:rPr>
              <a:t>Rom 1 – middle of the pack</a:t>
            </a:r>
          </a:p>
          <a:p>
            <a:pPr lvl="1"/>
            <a:r>
              <a:rPr lang="en-US" b="1" dirty="0" smtClean="0">
                <a:solidFill>
                  <a:schemeClr val="bg1"/>
                </a:solidFill>
                <a:latin typeface="Aaargh" pitchFamily="2" charset="0"/>
              </a:rPr>
              <a:t>Jesus – saved wrath for self-righteous</a:t>
            </a:r>
          </a:p>
          <a:p>
            <a:r>
              <a:rPr lang="en-US" b="1" u="sng" dirty="0" smtClean="0">
                <a:solidFill>
                  <a:schemeClr val="bg1"/>
                </a:solidFill>
                <a:latin typeface="Aaargh" pitchFamily="2" charset="0"/>
              </a:rPr>
              <a:t>You are not a 2</a:t>
            </a:r>
            <a:r>
              <a:rPr lang="en-US" b="1" u="sng" baseline="30000" dirty="0" smtClean="0">
                <a:solidFill>
                  <a:schemeClr val="bg1"/>
                </a:solidFill>
                <a:latin typeface="Aaargh" pitchFamily="2" charset="0"/>
              </a:rPr>
              <a:t>nd</a:t>
            </a:r>
            <a:r>
              <a:rPr lang="en-US" b="1" u="sng" dirty="0" smtClean="0">
                <a:solidFill>
                  <a:schemeClr val="bg1"/>
                </a:solidFill>
                <a:latin typeface="Aaargh" pitchFamily="2" charset="0"/>
              </a:rPr>
              <a:t> class Christian</a:t>
            </a:r>
          </a:p>
          <a:p>
            <a:r>
              <a:rPr lang="en-US" b="1" u="sng" dirty="0" smtClean="0">
                <a:solidFill>
                  <a:schemeClr val="bg1"/>
                </a:solidFill>
                <a:latin typeface="Aaargh" pitchFamily="2" charset="0"/>
              </a:rPr>
              <a:t>This struggle does not define you</a:t>
            </a:r>
            <a:endParaRPr lang="en-US" b="1" u="sng" dirty="0">
              <a:solidFill>
                <a:schemeClr val="bg1"/>
              </a:solidFill>
              <a:latin typeface="Aaargh" pitchFamily="2" charset="0"/>
            </a:endParaRPr>
          </a:p>
        </p:txBody>
      </p:sp>
    </p:spTree>
    <p:extLst>
      <p:ext uri="{BB962C8B-B14F-4D97-AF65-F5344CB8AC3E}">
        <p14:creationId xmlns:p14="http://schemas.microsoft.com/office/powerpoint/2010/main" xmlns="" val="31908690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fade">
                                      <p:cBhvr>
                                        <p:cTn id="11" dur="500"/>
                                        <p:tgtEl>
                                          <p:spTgt spid="7">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animEffect transition="in" filter="fade">
                                      <p:cBhvr>
                                        <p:cTn id="16" dur="500"/>
                                        <p:tgtEl>
                                          <p:spTgt spid="7">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Effect transition="in" filter="fade">
                                      <p:cBhvr>
                                        <p:cTn id="21" dur="500"/>
                                        <p:tgtEl>
                                          <p:spTgt spid="7">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xEl>
                                              <p:pRg st="4" end="4"/>
                                            </p:txEl>
                                          </p:spTgt>
                                        </p:tgtEl>
                                        <p:attrNameLst>
                                          <p:attrName>style.visibility</p:attrName>
                                        </p:attrNameLst>
                                      </p:cBhvr>
                                      <p:to>
                                        <p:strVal val="visible"/>
                                      </p:to>
                                    </p:set>
                                    <p:animEffect transition="in" filter="fade">
                                      <p:cBhvr>
                                        <p:cTn id="26" dur="500"/>
                                        <p:tgtEl>
                                          <p:spTgt spid="7">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animEffect transition="in" filter="fade">
                                      <p:cBhvr>
                                        <p:cTn id="31"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0"/>
            <a:ext cx="9144000" cy="1143000"/>
          </a:xfrm>
        </p:spPr>
        <p:txBody>
          <a:bodyPr>
            <a:noAutofit/>
          </a:bodyPr>
          <a:lstStyle/>
          <a:p>
            <a:pPr algn="l">
              <a:lnSpc>
                <a:spcPct val="90000"/>
              </a:lnSpc>
            </a:pPr>
            <a:r>
              <a:rPr lang="en-US" sz="3600" b="1" dirty="0" smtClean="0">
                <a:ln w="38100" cmpd="sng">
                  <a:solidFill>
                    <a:schemeClr val="bg1"/>
                  </a:solidFill>
                </a:ln>
                <a:solidFill>
                  <a:schemeClr val="bg1"/>
                </a:solidFill>
                <a:latin typeface="Aaargh" pitchFamily="2" charset="0"/>
              </a:rPr>
              <a:t>Why must we tell people that homosexual behavior is sin?</a:t>
            </a:r>
            <a:endParaRPr lang="en-US" sz="3600" b="1" dirty="0">
              <a:ln w="38100" cmpd="sng">
                <a:solidFill>
                  <a:schemeClr val="bg1"/>
                </a:solidFill>
              </a:ln>
              <a:solidFill>
                <a:schemeClr val="bg1"/>
              </a:solidFill>
              <a:latin typeface="Aaargh" pitchFamily="2" charset="0"/>
            </a:endParaRPr>
          </a:p>
        </p:txBody>
      </p:sp>
      <p:sp>
        <p:nvSpPr>
          <p:cNvPr id="7" name="Content Placeholder 2"/>
          <p:cNvSpPr>
            <a:spLocks noGrp="1"/>
          </p:cNvSpPr>
          <p:nvPr>
            <p:ph idx="1"/>
          </p:nvPr>
        </p:nvSpPr>
        <p:spPr>
          <a:xfrm>
            <a:off x="457200" y="1219200"/>
            <a:ext cx="8534400" cy="5029200"/>
          </a:xfrm>
        </p:spPr>
        <p:txBody>
          <a:bodyPr/>
          <a:lstStyle/>
          <a:p>
            <a:r>
              <a:rPr lang="en-US" b="1" dirty="0" smtClean="0">
                <a:solidFill>
                  <a:schemeClr val="bg1"/>
                </a:solidFill>
                <a:latin typeface="Aaargh" pitchFamily="2" charset="0"/>
              </a:rPr>
              <a:t>To lead them to the gospel</a:t>
            </a:r>
          </a:p>
          <a:p>
            <a:r>
              <a:rPr lang="en-US" b="1" dirty="0" smtClean="0">
                <a:solidFill>
                  <a:schemeClr val="bg1"/>
                </a:solidFill>
                <a:latin typeface="Aaargh" pitchFamily="2" charset="0"/>
              </a:rPr>
              <a:t>To help them escape the consequences</a:t>
            </a:r>
            <a:endParaRPr lang="en-US" b="1" dirty="0">
              <a:solidFill>
                <a:schemeClr val="bg1"/>
              </a:solidFill>
              <a:latin typeface="Aaargh" pitchFamily="2" charset="0"/>
            </a:endParaRPr>
          </a:p>
        </p:txBody>
      </p:sp>
      <p:sp>
        <p:nvSpPr>
          <p:cNvPr id="4" name="TextBox 3"/>
          <p:cNvSpPr txBox="1"/>
          <p:nvPr/>
        </p:nvSpPr>
        <p:spPr>
          <a:xfrm>
            <a:off x="228600" y="3048000"/>
            <a:ext cx="8686800" cy="2862322"/>
          </a:xfrm>
          <a:prstGeom prst="rect">
            <a:avLst/>
          </a:prstGeom>
          <a:solidFill>
            <a:schemeClr val="bg1">
              <a:alpha val="91000"/>
            </a:schemeClr>
          </a:solidFill>
        </p:spPr>
        <p:txBody>
          <a:bodyPr wrap="square" rtlCol="0">
            <a:spAutoFit/>
          </a:bodyPr>
          <a:lstStyle/>
          <a:p>
            <a:r>
              <a:rPr lang="en-US" sz="3600" b="1" dirty="0">
                <a:latin typeface="Aaargh" pitchFamily="2" charset="0"/>
              </a:rPr>
              <a:t>1 </a:t>
            </a:r>
            <a:r>
              <a:rPr lang="en-US" sz="3600" b="1" dirty="0" smtClean="0">
                <a:latin typeface="Aaargh" pitchFamily="2" charset="0"/>
              </a:rPr>
              <a:t>Corinthians </a:t>
            </a:r>
            <a:r>
              <a:rPr lang="en-US" sz="3600" b="1" dirty="0">
                <a:latin typeface="Aaargh" pitchFamily="2" charset="0"/>
              </a:rPr>
              <a:t>6:18</a:t>
            </a:r>
          </a:p>
          <a:p>
            <a:r>
              <a:rPr lang="en-US" sz="3600" dirty="0">
                <a:latin typeface="Aaargh" pitchFamily="2" charset="0"/>
              </a:rPr>
              <a:t>Flee immorality. Every other sin that a man commits is outside the body, but the immoral man sins against his own body. </a:t>
            </a:r>
            <a:endParaRPr lang="en-US" sz="4800" dirty="0">
              <a:latin typeface="Aaargh" pitchFamily="2" charset="0"/>
            </a:endParaRPr>
          </a:p>
        </p:txBody>
      </p:sp>
    </p:spTree>
    <p:extLst>
      <p:ext uri="{BB962C8B-B14F-4D97-AF65-F5344CB8AC3E}">
        <p14:creationId xmlns:p14="http://schemas.microsoft.com/office/powerpoint/2010/main" xmlns="" val="27557487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457200" y="1219200"/>
            <a:ext cx="8534400" cy="5029200"/>
          </a:xfrm>
        </p:spPr>
        <p:txBody>
          <a:bodyPr/>
          <a:lstStyle/>
          <a:p>
            <a:r>
              <a:rPr lang="en-US" b="1" dirty="0" smtClean="0">
                <a:solidFill>
                  <a:schemeClr val="bg1"/>
                </a:solidFill>
                <a:latin typeface="Aaargh" pitchFamily="2" charset="0"/>
              </a:rPr>
              <a:t>To lead them to the gospel</a:t>
            </a:r>
          </a:p>
          <a:p>
            <a:r>
              <a:rPr lang="en-US" b="1" dirty="0" smtClean="0">
                <a:solidFill>
                  <a:schemeClr val="bg1"/>
                </a:solidFill>
                <a:latin typeface="Aaargh" pitchFamily="2" charset="0"/>
              </a:rPr>
              <a:t>To help them escape the consequences</a:t>
            </a:r>
          </a:p>
          <a:p>
            <a:pPr lvl="1"/>
            <a:r>
              <a:rPr lang="en-US" b="1" i="1" dirty="0" smtClean="0">
                <a:solidFill>
                  <a:schemeClr val="bg1"/>
                </a:solidFill>
                <a:latin typeface="Aaargh" pitchFamily="2" charset="0"/>
              </a:rPr>
              <a:t>78% of homosexuals have had an STD</a:t>
            </a:r>
          </a:p>
          <a:p>
            <a:pPr lvl="1"/>
            <a:r>
              <a:rPr lang="en-US" b="1" i="1" dirty="0" smtClean="0">
                <a:solidFill>
                  <a:schemeClr val="bg1"/>
                </a:solidFill>
                <a:latin typeface="Aaargh" pitchFamily="2" charset="0"/>
              </a:rPr>
              <a:t>1.5x higher risk of depression</a:t>
            </a:r>
          </a:p>
          <a:p>
            <a:pPr lvl="1"/>
            <a:r>
              <a:rPr lang="en-US" b="1" i="1" dirty="0" smtClean="0">
                <a:solidFill>
                  <a:schemeClr val="bg1"/>
                </a:solidFill>
                <a:latin typeface="Aaargh" pitchFamily="2" charset="0"/>
              </a:rPr>
              <a:t>3x higher risk of suicide</a:t>
            </a:r>
          </a:p>
          <a:p>
            <a:pPr lvl="1"/>
            <a:r>
              <a:rPr lang="en-US" b="1" i="1" dirty="0" smtClean="0">
                <a:solidFill>
                  <a:schemeClr val="bg1"/>
                </a:solidFill>
                <a:latin typeface="Aaargh" pitchFamily="2" charset="0"/>
              </a:rPr>
              <a:t>avg life expectancy: 20-30 years shorter!</a:t>
            </a:r>
            <a:endParaRPr lang="en-US" b="1" i="1" dirty="0">
              <a:solidFill>
                <a:schemeClr val="bg1"/>
              </a:solidFill>
              <a:latin typeface="Aaargh" pitchFamily="2" charset="0"/>
            </a:endParaRPr>
          </a:p>
        </p:txBody>
      </p:sp>
      <p:sp>
        <p:nvSpPr>
          <p:cNvPr id="6" name="Title 1"/>
          <p:cNvSpPr>
            <a:spLocks noGrp="1"/>
          </p:cNvSpPr>
          <p:nvPr>
            <p:ph type="title"/>
          </p:nvPr>
        </p:nvSpPr>
        <p:spPr>
          <a:xfrm>
            <a:off x="0" y="0"/>
            <a:ext cx="9144000" cy="1143000"/>
          </a:xfrm>
        </p:spPr>
        <p:txBody>
          <a:bodyPr>
            <a:noAutofit/>
          </a:bodyPr>
          <a:lstStyle/>
          <a:p>
            <a:pPr algn="l">
              <a:lnSpc>
                <a:spcPct val="90000"/>
              </a:lnSpc>
            </a:pPr>
            <a:r>
              <a:rPr lang="en-US" sz="3600" b="1" dirty="0" smtClean="0">
                <a:ln w="38100" cmpd="sng">
                  <a:solidFill>
                    <a:schemeClr val="bg1"/>
                  </a:solidFill>
                </a:ln>
                <a:solidFill>
                  <a:schemeClr val="bg1"/>
                </a:solidFill>
                <a:latin typeface="Aaargh" pitchFamily="2" charset="0"/>
              </a:rPr>
              <a:t>Why must we tell people that homosexual behavior is sin?</a:t>
            </a:r>
            <a:endParaRPr lang="en-US" sz="3600" b="1" dirty="0">
              <a:ln w="38100" cmpd="sng">
                <a:solidFill>
                  <a:schemeClr val="bg1"/>
                </a:solidFill>
              </a:ln>
              <a:solidFill>
                <a:schemeClr val="bg1"/>
              </a:solidFill>
              <a:latin typeface="Aaargh" pitchFamily="2" charset="0"/>
            </a:endParaRPr>
          </a:p>
        </p:txBody>
      </p:sp>
    </p:spTree>
    <p:extLst>
      <p:ext uri="{BB962C8B-B14F-4D97-AF65-F5344CB8AC3E}">
        <p14:creationId xmlns:p14="http://schemas.microsoft.com/office/powerpoint/2010/main" xmlns="" val="12214059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Effect transition="in" filter="fade">
                                      <p:cBhvr>
                                        <p:cTn id="7" dur="500"/>
                                        <p:tgtEl>
                                          <p:spTgt spid="7">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4" end="4"/>
                                            </p:txEl>
                                          </p:spTgt>
                                        </p:tgtEl>
                                        <p:attrNameLst>
                                          <p:attrName>style.visibility</p:attrName>
                                        </p:attrNameLst>
                                      </p:cBhvr>
                                      <p:to>
                                        <p:strVal val="visible"/>
                                      </p:to>
                                    </p:set>
                                    <p:animEffect transition="in" filter="fade">
                                      <p:cBhvr>
                                        <p:cTn id="12" dur="500"/>
                                        <p:tgtEl>
                                          <p:spTgt spid="7">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animEffect transition="in" filter="fade">
                                      <p:cBhvr>
                                        <p:cTn id="17"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152400"/>
            <a:ext cx="9144000" cy="1143000"/>
          </a:xfrm>
        </p:spPr>
        <p:txBody>
          <a:bodyPr>
            <a:noAutofit/>
          </a:bodyPr>
          <a:lstStyle/>
          <a:p>
            <a:pPr algn="l"/>
            <a:r>
              <a:rPr lang="en-US" sz="3600" b="1" dirty="0" smtClean="0">
                <a:ln w="38100" cmpd="sng">
                  <a:solidFill>
                    <a:schemeClr val="bg1"/>
                  </a:solidFill>
                </a:ln>
                <a:solidFill>
                  <a:schemeClr val="bg1"/>
                </a:solidFill>
                <a:latin typeface="Aaargh" pitchFamily="2" charset="0"/>
              </a:rPr>
              <a:t>Can homosexual behavior change?</a:t>
            </a:r>
            <a:endParaRPr lang="en-US" sz="3600" b="1" dirty="0">
              <a:ln w="38100" cmpd="sng">
                <a:solidFill>
                  <a:schemeClr val="bg1"/>
                </a:solidFill>
              </a:ln>
              <a:solidFill>
                <a:schemeClr val="bg1"/>
              </a:solidFill>
              <a:latin typeface="Aaargh" pitchFamily="2" charset="0"/>
            </a:endParaRPr>
          </a:p>
        </p:txBody>
      </p:sp>
      <p:sp>
        <p:nvSpPr>
          <p:cNvPr id="6" name="TextBox 5"/>
          <p:cNvSpPr txBox="1"/>
          <p:nvPr/>
        </p:nvSpPr>
        <p:spPr>
          <a:xfrm>
            <a:off x="228600" y="1371600"/>
            <a:ext cx="8686800" cy="3970318"/>
          </a:xfrm>
          <a:prstGeom prst="rect">
            <a:avLst/>
          </a:prstGeom>
          <a:solidFill>
            <a:schemeClr val="bg1">
              <a:alpha val="91000"/>
            </a:schemeClr>
          </a:solidFill>
        </p:spPr>
        <p:txBody>
          <a:bodyPr wrap="square" rtlCol="0">
            <a:spAutoFit/>
          </a:bodyPr>
          <a:lstStyle/>
          <a:p>
            <a:r>
              <a:rPr lang="en-US" sz="3600" b="1" dirty="0">
                <a:latin typeface="Aaargh" pitchFamily="2" charset="0"/>
              </a:rPr>
              <a:t>1 Corinthians 6:11 </a:t>
            </a:r>
          </a:p>
          <a:p>
            <a:r>
              <a:rPr lang="en-US" sz="3600" dirty="0" smtClean="0">
                <a:latin typeface="Aaargh" pitchFamily="2" charset="0"/>
              </a:rPr>
              <a:t>...nor </a:t>
            </a:r>
            <a:r>
              <a:rPr lang="en-US" sz="3600" dirty="0">
                <a:latin typeface="Aaargh" pitchFamily="2" charset="0"/>
              </a:rPr>
              <a:t>effeminate, nor </a:t>
            </a:r>
            <a:r>
              <a:rPr lang="en-US" sz="3600" dirty="0" smtClean="0">
                <a:latin typeface="Aaargh" pitchFamily="2" charset="0"/>
              </a:rPr>
              <a:t>homosexuals... Such </a:t>
            </a:r>
            <a:r>
              <a:rPr lang="en-US" sz="3600" b="1" u="sng" dirty="0">
                <a:latin typeface="Aaargh" pitchFamily="2" charset="0"/>
              </a:rPr>
              <a:t>were</a:t>
            </a:r>
            <a:r>
              <a:rPr lang="en-US" sz="3600" dirty="0">
                <a:latin typeface="Aaargh" pitchFamily="2" charset="0"/>
              </a:rPr>
              <a:t> some of you; but you were washed, but you were sanctified, but you were justified in the name of the Lord Jesus Christ and in the Spirit of our God.</a:t>
            </a:r>
          </a:p>
        </p:txBody>
      </p:sp>
    </p:spTree>
    <p:extLst>
      <p:ext uri="{BB962C8B-B14F-4D97-AF65-F5344CB8AC3E}">
        <p14:creationId xmlns:p14="http://schemas.microsoft.com/office/powerpoint/2010/main" xmlns="" val="31290978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152400"/>
            <a:ext cx="9144000" cy="1143000"/>
          </a:xfrm>
        </p:spPr>
        <p:txBody>
          <a:bodyPr>
            <a:noAutofit/>
          </a:bodyPr>
          <a:lstStyle/>
          <a:p>
            <a:pPr algn="l"/>
            <a:r>
              <a:rPr lang="en-US" sz="3600" b="1" dirty="0" smtClean="0">
                <a:ln w="38100" cmpd="sng">
                  <a:solidFill>
                    <a:schemeClr val="bg1"/>
                  </a:solidFill>
                </a:ln>
                <a:solidFill>
                  <a:schemeClr val="bg1"/>
                </a:solidFill>
                <a:latin typeface="Aaargh" pitchFamily="2" charset="0"/>
              </a:rPr>
              <a:t>Can homosexual behavior change?</a:t>
            </a:r>
            <a:endParaRPr lang="en-US" sz="3600" b="1" dirty="0">
              <a:ln w="38100" cmpd="sng">
                <a:solidFill>
                  <a:schemeClr val="bg1"/>
                </a:solidFill>
              </a:ln>
              <a:solidFill>
                <a:schemeClr val="bg1"/>
              </a:solidFill>
              <a:latin typeface="Aaargh" pitchFamily="2" charset="0"/>
            </a:endParaRPr>
          </a:p>
        </p:txBody>
      </p:sp>
      <p:sp>
        <p:nvSpPr>
          <p:cNvPr id="6" name="TextBox 5"/>
          <p:cNvSpPr txBox="1"/>
          <p:nvPr/>
        </p:nvSpPr>
        <p:spPr>
          <a:xfrm>
            <a:off x="228600" y="1371600"/>
            <a:ext cx="8686800" cy="4401205"/>
          </a:xfrm>
          <a:prstGeom prst="rect">
            <a:avLst/>
          </a:prstGeom>
          <a:solidFill>
            <a:schemeClr val="bg1">
              <a:alpha val="91000"/>
            </a:schemeClr>
          </a:solidFill>
        </p:spPr>
        <p:txBody>
          <a:bodyPr wrap="square" rtlCol="0">
            <a:spAutoFit/>
          </a:bodyPr>
          <a:lstStyle/>
          <a:p>
            <a:r>
              <a:rPr lang="en-US" sz="3500" b="1" dirty="0">
                <a:latin typeface="Aaargh" pitchFamily="2" charset="0"/>
              </a:rPr>
              <a:t>1 Corinthians 10:13 </a:t>
            </a:r>
          </a:p>
          <a:p>
            <a:r>
              <a:rPr lang="en-US" sz="3500" dirty="0">
                <a:latin typeface="Aaargh" pitchFamily="2" charset="0"/>
              </a:rPr>
              <a:t>No temptation has overtaken you but such as is common to man; and God is faithful, who will not allow you to be tempted beyond what you are able, but with the temptation will provide the way of escape also, so that you will be able to endure it.</a:t>
            </a:r>
          </a:p>
        </p:txBody>
      </p:sp>
    </p:spTree>
    <p:extLst>
      <p:ext uri="{BB962C8B-B14F-4D97-AF65-F5344CB8AC3E}">
        <p14:creationId xmlns:p14="http://schemas.microsoft.com/office/powerpoint/2010/main" xmlns="" val="36806263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152400"/>
            <a:ext cx="9144000" cy="1143000"/>
          </a:xfrm>
        </p:spPr>
        <p:txBody>
          <a:bodyPr>
            <a:noAutofit/>
          </a:bodyPr>
          <a:lstStyle/>
          <a:p>
            <a:pPr algn="l"/>
            <a:r>
              <a:rPr lang="en-US" sz="3600" b="1" dirty="0" smtClean="0">
                <a:ln w="38100" cmpd="sng">
                  <a:solidFill>
                    <a:schemeClr val="bg1"/>
                  </a:solidFill>
                </a:ln>
                <a:solidFill>
                  <a:schemeClr val="bg1"/>
                </a:solidFill>
                <a:latin typeface="Aaargh" pitchFamily="2" charset="0"/>
              </a:rPr>
              <a:t>Can homosexual orientation change?</a:t>
            </a:r>
            <a:endParaRPr lang="en-US" sz="3600" b="1" dirty="0">
              <a:ln w="38100" cmpd="sng">
                <a:solidFill>
                  <a:schemeClr val="bg1"/>
                </a:solidFill>
              </a:ln>
              <a:solidFill>
                <a:schemeClr val="bg1"/>
              </a:solidFill>
              <a:latin typeface="Aaargh" pitchFamily="2" charset="0"/>
            </a:endParaRPr>
          </a:p>
        </p:txBody>
      </p:sp>
      <p:sp>
        <p:nvSpPr>
          <p:cNvPr id="6" name="TextBox 5"/>
          <p:cNvSpPr txBox="1"/>
          <p:nvPr/>
        </p:nvSpPr>
        <p:spPr>
          <a:xfrm>
            <a:off x="76200" y="1981200"/>
            <a:ext cx="8915400" cy="4401205"/>
          </a:xfrm>
          <a:prstGeom prst="rect">
            <a:avLst/>
          </a:prstGeom>
          <a:solidFill>
            <a:schemeClr val="bg1">
              <a:alpha val="91000"/>
            </a:schemeClr>
          </a:solidFill>
        </p:spPr>
        <p:txBody>
          <a:bodyPr wrap="square" rtlCol="0">
            <a:spAutoFit/>
          </a:bodyPr>
          <a:lstStyle/>
          <a:p>
            <a:r>
              <a:rPr lang="en-US" sz="3500" b="1" dirty="0">
                <a:latin typeface="Aaargh" pitchFamily="2" charset="0"/>
              </a:rPr>
              <a:t>Philippians 2:12–13 </a:t>
            </a:r>
          </a:p>
          <a:p>
            <a:r>
              <a:rPr lang="en-US" sz="3500" dirty="0">
                <a:latin typeface="Aaargh" pitchFamily="2" charset="0"/>
              </a:rPr>
              <a:t>So then, my beloved, just as you have always obeyed, not as in my presence only, but now much more in my absence, work out your salvation with fear and trembling; for it is God who is at work in you, both </a:t>
            </a:r>
            <a:r>
              <a:rPr lang="en-US" sz="3500" u="sng" dirty="0">
                <a:latin typeface="Aaargh" pitchFamily="2" charset="0"/>
              </a:rPr>
              <a:t>to will</a:t>
            </a:r>
            <a:r>
              <a:rPr lang="en-US" sz="3500" dirty="0">
                <a:latin typeface="Aaargh" pitchFamily="2" charset="0"/>
              </a:rPr>
              <a:t> and </a:t>
            </a:r>
            <a:r>
              <a:rPr lang="en-US" sz="3500" u="sng" dirty="0">
                <a:latin typeface="Aaargh" pitchFamily="2" charset="0"/>
              </a:rPr>
              <a:t>to work</a:t>
            </a:r>
            <a:r>
              <a:rPr lang="en-US" sz="3500" dirty="0">
                <a:latin typeface="Aaargh" pitchFamily="2" charset="0"/>
              </a:rPr>
              <a:t> for His good pleasure.</a:t>
            </a:r>
          </a:p>
        </p:txBody>
      </p:sp>
      <p:sp>
        <p:nvSpPr>
          <p:cNvPr id="4" name="Content Placeholder 2"/>
          <p:cNvSpPr>
            <a:spLocks noGrp="1"/>
          </p:cNvSpPr>
          <p:nvPr>
            <p:ph idx="1"/>
          </p:nvPr>
        </p:nvSpPr>
        <p:spPr>
          <a:xfrm>
            <a:off x="457200" y="1219200"/>
            <a:ext cx="8534400" cy="5029200"/>
          </a:xfrm>
        </p:spPr>
        <p:txBody>
          <a:bodyPr/>
          <a:lstStyle/>
          <a:p>
            <a:r>
              <a:rPr lang="en-US" b="1" dirty="0" smtClean="0">
                <a:solidFill>
                  <a:schemeClr val="bg1"/>
                </a:solidFill>
                <a:latin typeface="Aaargh" pitchFamily="2" charset="0"/>
              </a:rPr>
              <a:t>Yes, with caveats</a:t>
            </a:r>
            <a:endParaRPr lang="en-US" b="1" dirty="0">
              <a:solidFill>
                <a:schemeClr val="bg1"/>
              </a:solidFill>
              <a:latin typeface="Aaargh" pitchFamily="2" charset="0"/>
            </a:endParaRPr>
          </a:p>
        </p:txBody>
      </p:sp>
    </p:spTree>
    <p:extLst>
      <p:ext uri="{BB962C8B-B14F-4D97-AF65-F5344CB8AC3E}">
        <p14:creationId xmlns:p14="http://schemas.microsoft.com/office/powerpoint/2010/main" xmlns="" val="24066707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152400"/>
            <a:ext cx="9144000" cy="1143000"/>
          </a:xfrm>
        </p:spPr>
        <p:txBody>
          <a:bodyPr>
            <a:noAutofit/>
          </a:bodyPr>
          <a:lstStyle/>
          <a:p>
            <a:pPr algn="l"/>
            <a:r>
              <a:rPr lang="en-US" sz="3600" b="1" dirty="0" smtClean="0">
                <a:ln w="38100" cmpd="sng">
                  <a:solidFill>
                    <a:schemeClr val="bg1"/>
                  </a:solidFill>
                </a:ln>
                <a:solidFill>
                  <a:schemeClr val="bg1"/>
                </a:solidFill>
                <a:latin typeface="Aaargh" pitchFamily="2" charset="0"/>
              </a:rPr>
              <a:t>Can homosexual orientation change?</a:t>
            </a:r>
            <a:endParaRPr lang="en-US" sz="3600" b="1" dirty="0">
              <a:ln w="38100" cmpd="sng">
                <a:solidFill>
                  <a:schemeClr val="bg1"/>
                </a:solidFill>
              </a:ln>
              <a:solidFill>
                <a:schemeClr val="bg1"/>
              </a:solidFill>
              <a:latin typeface="Aaargh" pitchFamily="2" charset="0"/>
            </a:endParaRPr>
          </a:p>
        </p:txBody>
      </p:sp>
      <p:sp>
        <p:nvSpPr>
          <p:cNvPr id="4" name="Content Placeholder 2"/>
          <p:cNvSpPr>
            <a:spLocks noGrp="1"/>
          </p:cNvSpPr>
          <p:nvPr>
            <p:ph idx="1"/>
          </p:nvPr>
        </p:nvSpPr>
        <p:spPr>
          <a:xfrm>
            <a:off x="457200" y="1219200"/>
            <a:ext cx="8534400" cy="5029200"/>
          </a:xfrm>
        </p:spPr>
        <p:txBody>
          <a:bodyPr/>
          <a:lstStyle/>
          <a:p>
            <a:r>
              <a:rPr lang="en-US" b="1" dirty="0" smtClean="0">
                <a:solidFill>
                  <a:schemeClr val="bg1"/>
                </a:solidFill>
                <a:latin typeface="Aaargh" pitchFamily="2" charset="0"/>
              </a:rPr>
              <a:t>Yes, with caveats</a:t>
            </a:r>
          </a:p>
          <a:p>
            <a:pPr lvl="1"/>
            <a:r>
              <a:rPr lang="en-US" b="1" i="1" dirty="0" smtClean="0">
                <a:solidFill>
                  <a:schemeClr val="bg1"/>
                </a:solidFill>
                <a:latin typeface="Aaargh" pitchFamily="2" charset="0"/>
              </a:rPr>
              <a:t>may not include heterosexual desires</a:t>
            </a:r>
          </a:p>
          <a:p>
            <a:pPr lvl="1"/>
            <a:endParaRPr lang="en-US" b="1" i="1" dirty="0">
              <a:solidFill>
                <a:schemeClr val="bg1"/>
              </a:solidFill>
              <a:latin typeface="Aaargh" pitchFamily="2" charset="0"/>
            </a:endParaRPr>
          </a:p>
        </p:txBody>
      </p:sp>
      <p:sp>
        <p:nvSpPr>
          <p:cNvPr id="7" name="TextBox 6"/>
          <p:cNvSpPr txBox="1"/>
          <p:nvPr/>
        </p:nvSpPr>
        <p:spPr>
          <a:xfrm>
            <a:off x="228600" y="2514600"/>
            <a:ext cx="8686800" cy="1200329"/>
          </a:xfrm>
          <a:prstGeom prst="rect">
            <a:avLst/>
          </a:prstGeom>
          <a:solidFill>
            <a:schemeClr val="bg1">
              <a:alpha val="91000"/>
            </a:schemeClr>
          </a:solidFill>
        </p:spPr>
        <p:txBody>
          <a:bodyPr wrap="square" rtlCol="0">
            <a:spAutoFit/>
          </a:bodyPr>
          <a:lstStyle/>
          <a:p>
            <a:r>
              <a:rPr lang="en-US" sz="3600" b="1" dirty="0">
                <a:latin typeface="Aaargh" pitchFamily="2" charset="0"/>
              </a:rPr>
              <a:t>the opposite of homosexuality is not heterosexuality, it’s holiness </a:t>
            </a:r>
          </a:p>
        </p:txBody>
      </p:sp>
    </p:spTree>
    <p:extLst>
      <p:ext uri="{BB962C8B-B14F-4D97-AF65-F5344CB8AC3E}">
        <p14:creationId xmlns:p14="http://schemas.microsoft.com/office/powerpoint/2010/main" xmlns="" val="19430016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152400"/>
            <a:ext cx="9144000" cy="1143000"/>
          </a:xfrm>
        </p:spPr>
        <p:txBody>
          <a:bodyPr>
            <a:noAutofit/>
          </a:bodyPr>
          <a:lstStyle/>
          <a:p>
            <a:pPr algn="l"/>
            <a:r>
              <a:rPr lang="en-US" sz="3600" b="1" dirty="0" smtClean="0">
                <a:ln w="38100" cmpd="sng">
                  <a:solidFill>
                    <a:schemeClr val="bg1"/>
                  </a:solidFill>
                </a:ln>
                <a:solidFill>
                  <a:schemeClr val="bg1"/>
                </a:solidFill>
                <a:latin typeface="Aaargh" pitchFamily="2" charset="0"/>
              </a:rPr>
              <a:t>Can homosexual orientation change?</a:t>
            </a:r>
            <a:endParaRPr lang="en-US" sz="3600" b="1" dirty="0">
              <a:ln w="38100" cmpd="sng">
                <a:solidFill>
                  <a:schemeClr val="bg1"/>
                </a:solidFill>
              </a:ln>
              <a:solidFill>
                <a:schemeClr val="bg1"/>
              </a:solidFill>
              <a:latin typeface="Aaargh" pitchFamily="2" charset="0"/>
            </a:endParaRPr>
          </a:p>
        </p:txBody>
      </p:sp>
      <p:sp>
        <p:nvSpPr>
          <p:cNvPr id="4" name="Content Placeholder 2"/>
          <p:cNvSpPr>
            <a:spLocks noGrp="1"/>
          </p:cNvSpPr>
          <p:nvPr>
            <p:ph idx="1"/>
          </p:nvPr>
        </p:nvSpPr>
        <p:spPr>
          <a:xfrm>
            <a:off x="457200" y="1219200"/>
            <a:ext cx="8534400" cy="5029200"/>
          </a:xfrm>
        </p:spPr>
        <p:txBody>
          <a:bodyPr/>
          <a:lstStyle/>
          <a:p>
            <a:r>
              <a:rPr lang="en-US" b="1" dirty="0" smtClean="0">
                <a:solidFill>
                  <a:schemeClr val="bg1"/>
                </a:solidFill>
                <a:latin typeface="Aaargh" pitchFamily="2" charset="0"/>
              </a:rPr>
              <a:t>Yes, with caveats</a:t>
            </a:r>
          </a:p>
          <a:p>
            <a:pPr lvl="1"/>
            <a:r>
              <a:rPr lang="en-US" b="1" i="1" dirty="0" smtClean="0">
                <a:solidFill>
                  <a:schemeClr val="bg1"/>
                </a:solidFill>
                <a:latin typeface="Aaargh" pitchFamily="2" charset="0"/>
              </a:rPr>
              <a:t>may not include heterosexual desires</a:t>
            </a:r>
          </a:p>
          <a:p>
            <a:pPr lvl="1"/>
            <a:r>
              <a:rPr lang="en-US" b="1" i="1" dirty="0" smtClean="0">
                <a:solidFill>
                  <a:schemeClr val="bg1"/>
                </a:solidFill>
                <a:latin typeface="Aaargh" pitchFamily="2" charset="0"/>
              </a:rPr>
              <a:t>vigilance will be required in this life</a:t>
            </a:r>
          </a:p>
          <a:p>
            <a:pPr lvl="1"/>
            <a:endParaRPr lang="en-US" b="1" i="1" dirty="0">
              <a:solidFill>
                <a:schemeClr val="bg1"/>
              </a:solidFill>
              <a:latin typeface="Aaargh" pitchFamily="2" charset="0"/>
            </a:endParaRPr>
          </a:p>
        </p:txBody>
      </p:sp>
    </p:spTree>
    <p:extLst>
      <p:ext uri="{BB962C8B-B14F-4D97-AF65-F5344CB8AC3E}">
        <p14:creationId xmlns:p14="http://schemas.microsoft.com/office/powerpoint/2010/main" xmlns="" val="39650330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0"/>
            <a:ext cx="9144000" cy="1143000"/>
          </a:xfrm>
        </p:spPr>
        <p:txBody>
          <a:bodyPr>
            <a:noAutofit/>
          </a:bodyPr>
          <a:lstStyle/>
          <a:p>
            <a:pPr algn="l">
              <a:lnSpc>
                <a:spcPct val="90000"/>
              </a:lnSpc>
            </a:pPr>
            <a:r>
              <a:rPr lang="en-US" sz="3600" b="1" dirty="0" smtClean="0">
                <a:ln w="38100" cmpd="sng">
                  <a:solidFill>
                    <a:schemeClr val="bg1"/>
                  </a:solidFill>
                </a:ln>
                <a:solidFill>
                  <a:schemeClr val="bg1"/>
                </a:solidFill>
                <a:latin typeface="Aaargh" pitchFamily="2" charset="0"/>
              </a:rPr>
              <a:t>What if you struggle with homosexuality?</a:t>
            </a:r>
            <a:endParaRPr lang="en-US" sz="3600" b="1" dirty="0">
              <a:ln w="38100" cmpd="sng">
                <a:solidFill>
                  <a:schemeClr val="bg1"/>
                </a:solidFill>
              </a:ln>
              <a:solidFill>
                <a:schemeClr val="bg1"/>
              </a:solidFill>
              <a:latin typeface="Aaargh" pitchFamily="2" charset="0"/>
            </a:endParaRPr>
          </a:p>
        </p:txBody>
      </p:sp>
      <p:sp>
        <p:nvSpPr>
          <p:cNvPr id="4" name="Content Placeholder 2"/>
          <p:cNvSpPr>
            <a:spLocks noGrp="1"/>
          </p:cNvSpPr>
          <p:nvPr>
            <p:ph idx="1"/>
          </p:nvPr>
        </p:nvSpPr>
        <p:spPr>
          <a:xfrm>
            <a:off x="457200" y="1219200"/>
            <a:ext cx="8534400" cy="5029200"/>
          </a:xfrm>
        </p:spPr>
        <p:txBody>
          <a:bodyPr/>
          <a:lstStyle/>
          <a:p>
            <a:r>
              <a:rPr lang="en-US" b="1" dirty="0" smtClean="0">
                <a:solidFill>
                  <a:schemeClr val="bg1"/>
                </a:solidFill>
                <a:latin typeface="Aaargh" pitchFamily="2" charset="0"/>
              </a:rPr>
              <a:t>Remember:</a:t>
            </a:r>
          </a:p>
          <a:p>
            <a:pPr lvl="1"/>
            <a:r>
              <a:rPr lang="en-US" b="1" i="1" dirty="0" smtClean="0">
                <a:solidFill>
                  <a:schemeClr val="bg1"/>
                </a:solidFill>
                <a:latin typeface="Aaargh" pitchFamily="2" charset="0"/>
              </a:rPr>
              <a:t>behavior, not temptation, is sin</a:t>
            </a:r>
          </a:p>
          <a:p>
            <a:pPr lvl="1"/>
            <a:r>
              <a:rPr lang="en-US" b="1" i="1" dirty="0" smtClean="0">
                <a:solidFill>
                  <a:schemeClr val="bg1"/>
                </a:solidFill>
                <a:latin typeface="Aaargh" pitchFamily="2" charset="0"/>
              </a:rPr>
              <a:t>this struggle does not define you</a:t>
            </a:r>
          </a:p>
          <a:p>
            <a:pPr lvl="1"/>
            <a:r>
              <a:rPr lang="en-US" b="1" i="1" dirty="0" smtClean="0">
                <a:solidFill>
                  <a:schemeClr val="bg1"/>
                </a:solidFill>
                <a:latin typeface="Aaargh" pitchFamily="2" charset="0"/>
              </a:rPr>
              <a:t>there is hope – change is possible</a:t>
            </a:r>
          </a:p>
          <a:p>
            <a:r>
              <a:rPr lang="en-US" b="1" dirty="0" smtClean="0">
                <a:solidFill>
                  <a:schemeClr val="bg1"/>
                </a:solidFill>
                <a:latin typeface="Aaargh" pitchFamily="2" charset="0"/>
              </a:rPr>
              <a:t>Do:</a:t>
            </a:r>
          </a:p>
          <a:p>
            <a:pPr lvl="1"/>
            <a:r>
              <a:rPr lang="en-US" b="1" i="1" dirty="0" smtClean="0">
                <a:solidFill>
                  <a:schemeClr val="bg1"/>
                </a:solidFill>
                <a:latin typeface="Aaargh" pitchFamily="2" charset="0"/>
              </a:rPr>
              <a:t>flee tempting people &amp; situations</a:t>
            </a:r>
          </a:p>
          <a:p>
            <a:pPr lvl="1"/>
            <a:r>
              <a:rPr lang="en-US" b="1" i="1" dirty="0" smtClean="0">
                <a:solidFill>
                  <a:schemeClr val="bg1"/>
                </a:solidFill>
                <a:latin typeface="Aaargh" pitchFamily="2" charset="0"/>
              </a:rPr>
              <a:t>be accountable to someone safe</a:t>
            </a:r>
          </a:p>
          <a:p>
            <a:pPr lvl="1"/>
            <a:r>
              <a:rPr lang="en-US" b="1" i="1" dirty="0" smtClean="0">
                <a:solidFill>
                  <a:schemeClr val="bg1"/>
                </a:solidFill>
                <a:latin typeface="Aaargh" pitchFamily="2" charset="0"/>
              </a:rPr>
              <a:t>get expert help</a:t>
            </a:r>
          </a:p>
        </p:txBody>
      </p:sp>
      <p:sp>
        <p:nvSpPr>
          <p:cNvPr id="2" name="TextBox 1"/>
          <p:cNvSpPr txBox="1"/>
          <p:nvPr/>
        </p:nvSpPr>
        <p:spPr>
          <a:xfrm>
            <a:off x="1219200" y="5562600"/>
            <a:ext cx="6553200" cy="1143000"/>
          </a:xfrm>
          <a:prstGeom prst="rect">
            <a:avLst/>
          </a:prstGeom>
          <a:solidFill>
            <a:srgbClr val="3B0000"/>
          </a:solidFill>
        </p:spPr>
        <p:txBody>
          <a:bodyPr wrap="square" rtlCol="0" anchor="ctr" anchorCtr="1">
            <a:noAutofit/>
          </a:bodyPr>
          <a:lstStyle/>
          <a:p>
            <a:pPr marL="0" lvl="1" algn="ctr"/>
            <a:r>
              <a:rPr lang="en-US" sz="4000" b="1" dirty="0">
                <a:solidFill>
                  <a:schemeClr val="bg1"/>
                </a:solidFill>
                <a:latin typeface="Aaargh" pitchFamily="2" charset="0"/>
              </a:rPr>
              <a:t>exodusinternational.org</a:t>
            </a:r>
            <a:r>
              <a:rPr lang="en-US" sz="3600" b="1" dirty="0">
                <a:solidFill>
                  <a:schemeClr val="bg1"/>
                </a:solidFill>
                <a:latin typeface="Aaargh" pitchFamily="2" charset="0"/>
              </a:rPr>
              <a:t> </a:t>
            </a:r>
          </a:p>
        </p:txBody>
      </p:sp>
    </p:spTree>
    <p:extLst>
      <p:ext uri="{BB962C8B-B14F-4D97-AF65-F5344CB8AC3E}">
        <p14:creationId xmlns:p14="http://schemas.microsoft.com/office/powerpoint/2010/main" xmlns="" val="13185704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fade">
                                      <p:cBhvr>
                                        <p:cTn id="4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0"/>
            <a:ext cx="9144000" cy="1143000"/>
          </a:xfrm>
        </p:spPr>
        <p:txBody>
          <a:bodyPr>
            <a:noAutofit/>
          </a:bodyPr>
          <a:lstStyle/>
          <a:p>
            <a:pPr algn="l">
              <a:lnSpc>
                <a:spcPct val="90000"/>
              </a:lnSpc>
            </a:pPr>
            <a:r>
              <a:rPr lang="en-US" sz="3600" b="1" dirty="0" smtClean="0">
                <a:ln w="38100" cmpd="sng">
                  <a:solidFill>
                    <a:schemeClr val="bg1"/>
                  </a:solidFill>
                </a:ln>
                <a:solidFill>
                  <a:schemeClr val="bg1"/>
                </a:solidFill>
                <a:latin typeface="Aaargh" pitchFamily="2" charset="0"/>
              </a:rPr>
              <a:t>What if someone you love struggles with or embraces homosexuality?</a:t>
            </a:r>
            <a:endParaRPr lang="en-US" sz="3600" b="1" dirty="0">
              <a:ln w="38100" cmpd="sng">
                <a:solidFill>
                  <a:schemeClr val="bg1"/>
                </a:solidFill>
              </a:ln>
              <a:solidFill>
                <a:schemeClr val="bg1"/>
              </a:solidFill>
              <a:latin typeface="Aaargh" pitchFamily="2" charset="0"/>
            </a:endParaRPr>
          </a:p>
        </p:txBody>
      </p:sp>
      <p:sp>
        <p:nvSpPr>
          <p:cNvPr id="4" name="Content Placeholder 2"/>
          <p:cNvSpPr>
            <a:spLocks noGrp="1"/>
          </p:cNvSpPr>
          <p:nvPr>
            <p:ph idx="1"/>
          </p:nvPr>
        </p:nvSpPr>
        <p:spPr>
          <a:xfrm>
            <a:off x="457200" y="1219200"/>
            <a:ext cx="8534400" cy="5029200"/>
          </a:xfrm>
        </p:spPr>
        <p:txBody>
          <a:bodyPr/>
          <a:lstStyle/>
          <a:p>
            <a:r>
              <a:rPr lang="en-US" b="1" dirty="0" smtClean="0">
                <a:solidFill>
                  <a:schemeClr val="bg1"/>
                </a:solidFill>
                <a:latin typeface="Aaargh" pitchFamily="2" charset="0"/>
              </a:rPr>
              <a:t>Relax</a:t>
            </a:r>
          </a:p>
          <a:p>
            <a:r>
              <a:rPr lang="en-US" b="1" dirty="0" smtClean="0">
                <a:solidFill>
                  <a:schemeClr val="bg1"/>
                </a:solidFill>
                <a:latin typeface="Aaargh" pitchFamily="2" charset="0"/>
              </a:rPr>
              <a:t>Educate yourself</a:t>
            </a:r>
          </a:p>
          <a:p>
            <a:pPr lvl="1"/>
            <a:r>
              <a:rPr lang="en-US" b="1" dirty="0">
                <a:solidFill>
                  <a:schemeClr val="bg1"/>
                </a:solidFill>
                <a:latin typeface="Aaargh" pitchFamily="2" charset="0"/>
              </a:rPr>
              <a:t>exodusinternational.org</a:t>
            </a:r>
            <a:r>
              <a:rPr lang="en-US" sz="2400" b="1" dirty="0">
                <a:solidFill>
                  <a:schemeClr val="bg1"/>
                </a:solidFill>
                <a:latin typeface="Aaargh" pitchFamily="2" charset="0"/>
              </a:rPr>
              <a:t> </a:t>
            </a:r>
          </a:p>
          <a:p>
            <a:pPr lvl="1"/>
            <a:r>
              <a:rPr lang="en-US" b="1" i="1" dirty="0" smtClean="0">
                <a:solidFill>
                  <a:schemeClr val="bg1"/>
                </a:solidFill>
                <a:latin typeface="Aaargh" pitchFamily="2" charset="0"/>
              </a:rPr>
              <a:t>101 </a:t>
            </a:r>
            <a:r>
              <a:rPr lang="en-US" b="1" i="1" dirty="0">
                <a:solidFill>
                  <a:schemeClr val="bg1"/>
                </a:solidFill>
                <a:latin typeface="Aaargh" pitchFamily="2" charset="0"/>
              </a:rPr>
              <a:t>Frequently Asked Questions about </a:t>
            </a:r>
            <a:r>
              <a:rPr lang="en-US" b="1" i="1" dirty="0" smtClean="0">
                <a:solidFill>
                  <a:schemeClr val="bg1"/>
                </a:solidFill>
                <a:latin typeface="Aaargh" pitchFamily="2" charset="0"/>
              </a:rPr>
              <a:t>Homosexuality</a:t>
            </a:r>
            <a:r>
              <a:rPr lang="en-US" b="1" dirty="0" smtClean="0">
                <a:solidFill>
                  <a:schemeClr val="bg1"/>
                </a:solidFill>
                <a:latin typeface="Aaargh" pitchFamily="2" charset="0"/>
              </a:rPr>
              <a:t> </a:t>
            </a:r>
            <a:r>
              <a:rPr lang="en-US" b="1" dirty="0">
                <a:solidFill>
                  <a:schemeClr val="bg1"/>
                </a:solidFill>
                <a:latin typeface="Aaargh" pitchFamily="2" charset="0"/>
              </a:rPr>
              <a:t>by Mike Haley</a:t>
            </a:r>
          </a:p>
          <a:p>
            <a:r>
              <a:rPr lang="en-US" b="1" dirty="0" smtClean="0">
                <a:solidFill>
                  <a:schemeClr val="bg1"/>
                </a:solidFill>
                <a:latin typeface="Aaargh" pitchFamily="2" charset="0"/>
              </a:rPr>
              <a:t>Speak the truth in grace</a:t>
            </a:r>
          </a:p>
          <a:p>
            <a:r>
              <a:rPr lang="en-US" b="1" dirty="0" smtClean="0">
                <a:solidFill>
                  <a:schemeClr val="bg1"/>
                </a:solidFill>
                <a:latin typeface="Aaargh" pitchFamily="2" charset="0"/>
              </a:rPr>
              <a:t>Pray</a:t>
            </a:r>
          </a:p>
        </p:txBody>
      </p:sp>
    </p:spTree>
    <p:extLst>
      <p:ext uri="{BB962C8B-B14F-4D97-AF65-F5344CB8AC3E}">
        <p14:creationId xmlns:p14="http://schemas.microsoft.com/office/powerpoint/2010/main" xmlns="" val="9454684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4">
                                            <p:txEl>
                                              <p:pRg st="2" end="2"/>
                                            </p:txEl>
                                          </p:spTgt>
                                        </p:tgtEl>
                                        <p:attrNameLst>
                                          <p:attrName>style.visibility</p:attrName>
                                        </p:attrNameLst>
                                      </p:cBhvr>
                                      <p:to>
                                        <p:strVal val="visible"/>
                                      </p:to>
                                    </p:set>
                                    <p:animEffect transition="in" filter="fade">
                                      <p:cBhvr>
                                        <p:cTn id="16" dur="5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500"/>
                                        <p:tgtEl>
                                          <p:spTgt spid="4">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fade">
                                      <p:cBhvr>
                                        <p:cTn id="26" dur="500"/>
                                        <p:tgtEl>
                                          <p:spTgt spid="4">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Effect transition="in" filter="fade">
                                      <p:cBhvr>
                                        <p:cTn id="31"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12937</TotalTime>
  <Words>975</Words>
  <Application>Microsoft Office PowerPoint</Application>
  <PresentationFormat>On-screen Show (4:3)</PresentationFormat>
  <Paragraphs>105</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Slide 1</vt:lpstr>
      <vt:lpstr>Why talk about homosexuality?</vt:lpstr>
      <vt:lpstr>What does “homosexuality” mean?</vt:lpstr>
      <vt:lpstr>Where does homosexual attraction come from?</vt:lpstr>
      <vt:lpstr>Where does homosexual attraction come from?</vt:lpstr>
      <vt:lpstr>Where does homosexual attraction come from?</vt:lpstr>
      <vt:lpstr>Where does homosexual attraction come from?</vt:lpstr>
      <vt:lpstr>Where does homosexual attraction come from?</vt:lpstr>
      <vt:lpstr>Where does homosexual attraction come from?</vt:lpstr>
      <vt:lpstr>Is homosexuality sin?</vt:lpstr>
      <vt:lpstr>Is homosexuality sin?</vt:lpstr>
      <vt:lpstr>Is homosexuality sin?</vt:lpstr>
      <vt:lpstr>Is homosexuality sin?</vt:lpstr>
      <vt:lpstr>Is homosexuality sin?</vt:lpstr>
      <vt:lpstr>Is homosexual behavior worse than other sins?</vt:lpstr>
      <vt:lpstr>Why must we tell people that homosexual behavior is sin?</vt:lpstr>
      <vt:lpstr>Why must we tell people that homosexual behavior is sin?</vt:lpstr>
      <vt:lpstr>Can homosexual behavior change?</vt:lpstr>
      <vt:lpstr>Can homosexual behavior change?</vt:lpstr>
      <vt:lpstr>Can homosexual orientation change?</vt:lpstr>
      <vt:lpstr>Can homosexual orientation change?</vt:lpstr>
      <vt:lpstr>Can homosexual orientation change?</vt:lpstr>
      <vt:lpstr>What if you struggle with homosexuality?</vt:lpstr>
      <vt:lpstr>What if someone you love struggles with or embraces homosexuality?</vt:lpstr>
      <vt:lpstr>Slide 25</vt:lpstr>
    </vt:vector>
  </TitlesOfParts>
  <Company>Grace Bible Church - Southwood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Homosexuality and the Righteousness of God</dc:title>
  <dc:creator>Blake Jennings</dc:creator>
  <cp:lastModifiedBy>Gary Petersen</cp:lastModifiedBy>
  <cp:revision>103</cp:revision>
  <dcterms:created xsi:type="dcterms:W3CDTF">2011-08-24T15:58:27Z</dcterms:created>
  <dcterms:modified xsi:type="dcterms:W3CDTF">2011-09-27T05:02:11Z</dcterms:modified>
</cp:coreProperties>
</file>